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58" r:id="rId4"/>
    <p:sldId id="272" r:id="rId5"/>
    <p:sldId id="273" r:id="rId6"/>
    <p:sldId id="274" r:id="rId7"/>
    <p:sldId id="275" r:id="rId8"/>
    <p:sldId id="276" r:id="rId9"/>
    <p:sldId id="286" r:id="rId10"/>
    <p:sldId id="285" r:id="rId11"/>
    <p:sldId id="284" r:id="rId12"/>
    <p:sldId id="283" r:id="rId13"/>
    <p:sldId id="282" r:id="rId14"/>
    <p:sldId id="281" r:id="rId15"/>
    <p:sldId id="280" r:id="rId16"/>
    <p:sldId id="279" r:id="rId17"/>
    <p:sldId id="291" r:id="rId18"/>
    <p:sldId id="290" r:id="rId19"/>
    <p:sldId id="294" r:id="rId20"/>
    <p:sldId id="293" r:id="rId21"/>
    <p:sldId id="292" r:id="rId22"/>
    <p:sldId id="277" r:id="rId23"/>
    <p:sldId id="278" r:id="rId24"/>
    <p:sldId id="289"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57" autoAdjust="0"/>
    <p:restoredTop sz="94660"/>
  </p:normalViewPr>
  <p:slideViewPr>
    <p:cSldViewPr snapToGrid="0">
      <p:cViewPr varScale="1">
        <p:scale>
          <a:sx n="86" d="100"/>
          <a:sy n="86" d="100"/>
        </p:scale>
        <p:origin x="667"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2.pn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06C8BD-CAB3-44EA-ADE1-4A7C9AE809BC}" type="datetimeFigureOut">
              <a:rPr lang="zh-CN" altLang="en-US" smtClean="0"/>
              <a:t>2018/10/14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591493-38BF-4E56-8559-14DEA24A342E}" type="slidenum">
              <a:rPr lang="zh-CN" altLang="en-US" smtClean="0"/>
              <a:t>‹#›</a:t>
            </a:fld>
            <a:endParaRPr lang="zh-CN" altLang="en-US"/>
          </a:p>
        </p:txBody>
      </p:sp>
    </p:spTree>
    <p:extLst>
      <p:ext uri="{BB962C8B-B14F-4D97-AF65-F5344CB8AC3E}">
        <p14:creationId xmlns:p14="http://schemas.microsoft.com/office/powerpoint/2010/main" val="2362087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2789349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28464081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1941990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34388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1037486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2434531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3053234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20199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1224183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1741219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6C3D842-3777-4EAE-9CF5-9EA6E864C705}" type="datetimeFigureOut">
              <a:rPr lang="zh-CN" altLang="en-US" smtClean="0"/>
              <a:t>2018/10/14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20350103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C3D842-3777-4EAE-9CF5-9EA6E864C705}" type="datetimeFigureOut">
              <a:rPr lang="zh-CN" altLang="en-US" smtClean="0"/>
              <a:t>2018/10/14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E35443-6403-4E46-B088-7E8BDFEE3270}" type="slidenum">
              <a:rPr lang="zh-CN" altLang="en-US" smtClean="0"/>
              <a:t>‹#›</a:t>
            </a:fld>
            <a:endParaRPr lang="zh-CN" altLang="en-US"/>
          </a:p>
        </p:txBody>
      </p:sp>
    </p:spTree>
    <p:extLst>
      <p:ext uri="{BB962C8B-B14F-4D97-AF65-F5344CB8AC3E}">
        <p14:creationId xmlns:p14="http://schemas.microsoft.com/office/powerpoint/2010/main" val="28764396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p:cNvSpPr txBox="1"/>
          <p:nvPr/>
        </p:nvSpPr>
        <p:spPr>
          <a:xfrm>
            <a:off x="1798345" y="2752694"/>
            <a:ext cx="9055100" cy="1107996"/>
          </a:xfrm>
          <a:prstGeom prst="rect">
            <a:avLst/>
          </a:prstGeom>
          <a:noFill/>
        </p:spPr>
        <p:txBody>
          <a:bodyPr wrap="square" rtlCol="0">
            <a:spAutoFit/>
          </a:bodyPr>
          <a:lstStyle/>
          <a:p>
            <a:pPr algn="ctr"/>
            <a:r>
              <a:rPr lang="en-US" altLang="zh-CN" sz="6600" b="1" dirty="0"/>
              <a:t>UML</a:t>
            </a:r>
            <a:r>
              <a:rPr lang="zh-CN" altLang="en-US" sz="6600" b="1" dirty="0"/>
              <a:t>概述</a:t>
            </a:r>
          </a:p>
        </p:txBody>
      </p:sp>
    </p:spTree>
    <p:extLst>
      <p:ext uri="{BB962C8B-B14F-4D97-AF65-F5344CB8AC3E}">
        <p14:creationId xmlns:p14="http://schemas.microsoft.com/office/powerpoint/2010/main" val="3721656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cxnSp>
        <p:nvCxnSpPr>
          <p:cNvPr id="8" name="直接连接符 7"/>
          <p:cNvCxnSpPr/>
          <p:nvPr/>
        </p:nvCxnSpPr>
        <p:spPr>
          <a:xfrm>
            <a:off x="1048994" y="2624580"/>
            <a:ext cx="9869925" cy="0"/>
          </a:xfrm>
          <a:prstGeom prst="line">
            <a:avLst/>
          </a:prstGeom>
          <a:ln>
            <a:solidFill>
              <a:srgbClr val="4C4C4C"/>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412049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椭圆 9"/>
          <p:cNvSpPr/>
          <p:nvPr/>
        </p:nvSpPr>
        <p:spPr>
          <a:xfrm>
            <a:off x="945605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椭圆 10"/>
          <p:cNvSpPr/>
          <p:nvPr/>
        </p:nvSpPr>
        <p:spPr>
          <a:xfrm>
            <a:off x="678827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p:cNvSpPr/>
          <p:nvPr/>
        </p:nvSpPr>
        <p:spPr>
          <a:xfrm>
            <a:off x="145271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3" name="组合 12"/>
          <p:cNvGrpSpPr/>
          <p:nvPr/>
        </p:nvGrpSpPr>
        <p:grpSpPr>
          <a:xfrm>
            <a:off x="9604562" y="2296831"/>
            <a:ext cx="741664" cy="608915"/>
            <a:chOff x="9688783" y="1959614"/>
            <a:chExt cx="741664" cy="608915"/>
          </a:xfrm>
        </p:grpSpPr>
        <p:sp>
          <p:nvSpPr>
            <p:cNvPr id="14" name="Freeform 232"/>
            <p:cNvSpPr>
              <a:spLocks/>
            </p:cNvSpPr>
            <p:nvPr/>
          </p:nvSpPr>
          <p:spPr bwMode="auto">
            <a:xfrm>
              <a:off x="9688783" y="1959614"/>
              <a:ext cx="741664" cy="473280"/>
            </a:xfrm>
            <a:custGeom>
              <a:avLst/>
              <a:gdLst/>
              <a:ahLst/>
              <a:cxnLst>
                <a:cxn ang="0">
                  <a:pos x="256" y="0"/>
                </a:cxn>
                <a:cxn ang="0">
                  <a:pos x="0" y="142"/>
                </a:cxn>
                <a:cxn ang="0">
                  <a:pos x="256" y="282"/>
                </a:cxn>
                <a:cxn ang="0">
                  <a:pos x="468" y="166"/>
                </a:cxn>
                <a:cxn ang="0">
                  <a:pos x="468" y="328"/>
                </a:cxn>
                <a:cxn ang="0">
                  <a:pos x="514" y="328"/>
                </a:cxn>
                <a:cxn ang="0">
                  <a:pos x="514" y="142"/>
                </a:cxn>
                <a:cxn ang="0">
                  <a:pos x="256" y="0"/>
                </a:cxn>
              </a:cxnLst>
              <a:rect l="0" t="0" r="r" b="b"/>
              <a:pathLst>
                <a:path w="514" h="328">
                  <a:moveTo>
                    <a:pt x="256" y="0"/>
                  </a:moveTo>
                  <a:lnTo>
                    <a:pt x="0" y="142"/>
                  </a:lnTo>
                  <a:lnTo>
                    <a:pt x="256" y="282"/>
                  </a:lnTo>
                  <a:lnTo>
                    <a:pt x="468" y="166"/>
                  </a:lnTo>
                  <a:lnTo>
                    <a:pt x="468" y="328"/>
                  </a:lnTo>
                  <a:lnTo>
                    <a:pt x="514" y="328"/>
                  </a:lnTo>
                  <a:lnTo>
                    <a:pt x="514" y="142"/>
                  </a:lnTo>
                  <a:lnTo>
                    <a:pt x="256"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233"/>
            <p:cNvSpPr>
              <a:spLocks/>
            </p:cNvSpPr>
            <p:nvPr/>
          </p:nvSpPr>
          <p:spPr bwMode="auto">
            <a:xfrm>
              <a:off x="9824418" y="2291487"/>
              <a:ext cx="470394" cy="277042"/>
            </a:xfrm>
            <a:custGeom>
              <a:avLst/>
              <a:gdLst/>
              <a:ahLst/>
              <a:cxnLst>
                <a:cxn ang="0">
                  <a:pos x="0" y="0"/>
                </a:cxn>
                <a:cxn ang="0">
                  <a:pos x="0" y="104"/>
                </a:cxn>
                <a:cxn ang="0">
                  <a:pos x="162" y="192"/>
                </a:cxn>
                <a:cxn ang="0">
                  <a:pos x="326" y="104"/>
                </a:cxn>
                <a:cxn ang="0">
                  <a:pos x="326" y="0"/>
                </a:cxn>
                <a:cxn ang="0">
                  <a:pos x="162" y="98"/>
                </a:cxn>
                <a:cxn ang="0">
                  <a:pos x="0" y="0"/>
                </a:cxn>
              </a:cxnLst>
              <a:rect l="0" t="0" r="r" b="b"/>
              <a:pathLst>
                <a:path w="326" h="192">
                  <a:moveTo>
                    <a:pt x="0" y="0"/>
                  </a:moveTo>
                  <a:lnTo>
                    <a:pt x="0" y="104"/>
                  </a:lnTo>
                  <a:lnTo>
                    <a:pt x="162" y="192"/>
                  </a:lnTo>
                  <a:lnTo>
                    <a:pt x="326" y="104"/>
                  </a:lnTo>
                  <a:lnTo>
                    <a:pt x="326" y="0"/>
                  </a:lnTo>
                  <a:lnTo>
                    <a:pt x="162" y="98"/>
                  </a:lnTo>
                  <a:lnTo>
                    <a:pt x="0"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16" name="Freeform 210"/>
          <p:cNvSpPr>
            <a:spLocks noEditPoints="1"/>
          </p:cNvSpPr>
          <p:nvPr/>
        </p:nvSpPr>
        <p:spPr bwMode="auto">
          <a:xfrm>
            <a:off x="4293989" y="2347948"/>
            <a:ext cx="708701" cy="533280"/>
          </a:xfrm>
          <a:custGeom>
            <a:avLst/>
            <a:gdLst/>
            <a:ahLst/>
            <a:cxnLst>
              <a:cxn ang="0">
                <a:pos x="202" y="202"/>
              </a:cxn>
              <a:cxn ang="0">
                <a:pos x="202" y="202"/>
              </a:cxn>
              <a:cxn ang="0">
                <a:pos x="190" y="200"/>
              </a:cxn>
              <a:cxn ang="0">
                <a:pos x="176" y="194"/>
              </a:cxn>
              <a:cxn ang="0">
                <a:pos x="0" y="102"/>
              </a:cxn>
              <a:cxn ang="0">
                <a:pos x="0" y="278"/>
              </a:cxn>
              <a:cxn ang="0">
                <a:pos x="0" y="278"/>
              </a:cxn>
              <a:cxn ang="0">
                <a:pos x="2" y="288"/>
              </a:cxn>
              <a:cxn ang="0">
                <a:pos x="6" y="296"/>
              </a:cxn>
              <a:cxn ang="0">
                <a:pos x="14" y="302"/>
              </a:cxn>
              <a:cxn ang="0">
                <a:pos x="24" y="304"/>
              </a:cxn>
              <a:cxn ang="0">
                <a:pos x="378" y="304"/>
              </a:cxn>
              <a:cxn ang="0">
                <a:pos x="378" y="304"/>
              </a:cxn>
              <a:cxn ang="0">
                <a:pos x="388" y="302"/>
              </a:cxn>
              <a:cxn ang="0">
                <a:pos x="396" y="296"/>
              </a:cxn>
              <a:cxn ang="0">
                <a:pos x="402" y="288"/>
              </a:cxn>
              <a:cxn ang="0">
                <a:pos x="404" y="278"/>
              </a:cxn>
              <a:cxn ang="0">
                <a:pos x="404" y="102"/>
              </a:cxn>
              <a:cxn ang="0">
                <a:pos x="226" y="194"/>
              </a:cxn>
              <a:cxn ang="0">
                <a:pos x="226" y="194"/>
              </a:cxn>
              <a:cxn ang="0">
                <a:pos x="212" y="200"/>
              </a:cxn>
              <a:cxn ang="0">
                <a:pos x="202" y="202"/>
              </a:cxn>
              <a:cxn ang="0">
                <a:pos x="202" y="202"/>
              </a:cxn>
              <a:cxn ang="0">
                <a:pos x="378" y="0"/>
              </a:cxn>
              <a:cxn ang="0">
                <a:pos x="24" y="0"/>
              </a:cxn>
              <a:cxn ang="0">
                <a:pos x="24" y="0"/>
              </a:cxn>
              <a:cxn ang="0">
                <a:pos x="14" y="2"/>
              </a:cxn>
              <a:cxn ang="0">
                <a:pos x="6" y="8"/>
              </a:cxn>
              <a:cxn ang="0">
                <a:pos x="2" y="16"/>
              </a:cxn>
              <a:cxn ang="0">
                <a:pos x="0" y="26"/>
              </a:cxn>
              <a:cxn ang="0">
                <a:pos x="0" y="44"/>
              </a:cxn>
              <a:cxn ang="0">
                <a:pos x="202" y="152"/>
              </a:cxn>
              <a:cxn ang="0">
                <a:pos x="404" y="44"/>
              </a:cxn>
              <a:cxn ang="0">
                <a:pos x="404" y="26"/>
              </a:cxn>
              <a:cxn ang="0">
                <a:pos x="404" y="26"/>
              </a:cxn>
              <a:cxn ang="0">
                <a:pos x="402" y="16"/>
              </a:cxn>
              <a:cxn ang="0">
                <a:pos x="396" y="8"/>
              </a:cxn>
              <a:cxn ang="0">
                <a:pos x="388" y="2"/>
              </a:cxn>
              <a:cxn ang="0">
                <a:pos x="378" y="0"/>
              </a:cxn>
              <a:cxn ang="0">
                <a:pos x="378" y="0"/>
              </a:cxn>
            </a:cxnLst>
            <a:rect l="0" t="0" r="r" b="b"/>
            <a:pathLst>
              <a:path w="404" h="304">
                <a:moveTo>
                  <a:pt x="202" y="202"/>
                </a:moveTo>
                <a:lnTo>
                  <a:pt x="202" y="202"/>
                </a:lnTo>
                <a:lnTo>
                  <a:pt x="190" y="200"/>
                </a:lnTo>
                <a:lnTo>
                  <a:pt x="176" y="194"/>
                </a:lnTo>
                <a:lnTo>
                  <a:pt x="0" y="102"/>
                </a:lnTo>
                <a:lnTo>
                  <a:pt x="0" y="278"/>
                </a:lnTo>
                <a:lnTo>
                  <a:pt x="0" y="278"/>
                </a:lnTo>
                <a:lnTo>
                  <a:pt x="2" y="288"/>
                </a:lnTo>
                <a:lnTo>
                  <a:pt x="6" y="296"/>
                </a:lnTo>
                <a:lnTo>
                  <a:pt x="14" y="302"/>
                </a:lnTo>
                <a:lnTo>
                  <a:pt x="24" y="304"/>
                </a:lnTo>
                <a:lnTo>
                  <a:pt x="378" y="304"/>
                </a:lnTo>
                <a:lnTo>
                  <a:pt x="378" y="304"/>
                </a:lnTo>
                <a:lnTo>
                  <a:pt x="388" y="302"/>
                </a:lnTo>
                <a:lnTo>
                  <a:pt x="396" y="296"/>
                </a:lnTo>
                <a:lnTo>
                  <a:pt x="402" y="288"/>
                </a:lnTo>
                <a:lnTo>
                  <a:pt x="404" y="278"/>
                </a:lnTo>
                <a:lnTo>
                  <a:pt x="404" y="102"/>
                </a:lnTo>
                <a:lnTo>
                  <a:pt x="226" y="194"/>
                </a:lnTo>
                <a:lnTo>
                  <a:pt x="226" y="194"/>
                </a:lnTo>
                <a:lnTo>
                  <a:pt x="212" y="200"/>
                </a:lnTo>
                <a:lnTo>
                  <a:pt x="202" y="202"/>
                </a:lnTo>
                <a:lnTo>
                  <a:pt x="202" y="202"/>
                </a:lnTo>
                <a:close/>
                <a:moveTo>
                  <a:pt x="378" y="0"/>
                </a:moveTo>
                <a:lnTo>
                  <a:pt x="24" y="0"/>
                </a:lnTo>
                <a:lnTo>
                  <a:pt x="24" y="0"/>
                </a:lnTo>
                <a:lnTo>
                  <a:pt x="14" y="2"/>
                </a:lnTo>
                <a:lnTo>
                  <a:pt x="6" y="8"/>
                </a:lnTo>
                <a:lnTo>
                  <a:pt x="2" y="16"/>
                </a:lnTo>
                <a:lnTo>
                  <a:pt x="0" y="26"/>
                </a:lnTo>
                <a:lnTo>
                  <a:pt x="0" y="44"/>
                </a:lnTo>
                <a:lnTo>
                  <a:pt x="202" y="152"/>
                </a:lnTo>
                <a:lnTo>
                  <a:pt x="404" y="44"/>
                </a:lnTo>
                <a:lnTo>
                  <a:pt x="404" y="26"/>
                </a:lnTo>
                <a:lnTo>
                  <a:pt x="404" y="26"/>
                </a:lnTo>
                <a:lnTo>
                  <a:pt x="402" y="16"/>
                </a:lnTo>
                <a:lnTo>
                  <a:pt x="396" y="8"/>
                </a:lnTo>
                <a:lnTo>
                  <a:pt x="388" y="2"/>
                </a:lnTo>
                <a:lnTo>
                  <a:pt x="378" y="0"/>
                </a:lnTo>
                <a:lnTo>
                  <a:pt x="378"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216"/>
          <p:cNvSpPr>
            <a:spLocks noEditPoints="1"/>
          </p:cNvSpPr>
          <p:nvPr/>
        </p:nvSpPr>
        <p:spPr bwMode="auto">
          <a:xfrm>
            <a:off x="1638418" y="2274055"/>
            <a:ext cx="704591" cy="701051"/>
          </a:xfrm>
          <a:custGeom>
            <a:avLst/>
            <a:gdLst/>
            <a:ahLst/>
            <a:cxnLst>
              <a:cxn ang="0">
                <a:pos x="178" y="0"/>
              </a:cxn>
              <a:cxn ang="0">
                <a:pos x="122" y="16"/>
              </a:cxn>
              <a:cxn ang="0">
                <a:pos x="72" y="46"/>
              </a:cxn>
              <a:cxn ang="0">
                <a:pos x="34" y="88"/>
              </a:cxn>
              <a:cxn ang="0">
                <a:pos x="10" y="140"/>
              </a:cxn>
              <a:cxn ang="0">
                <a:pos x="0" y="198"/>
              </a:cxn>
              <a:cxn ang="0">
                <a:pos x="4" y="238"/>
              </a:cxn>
              <a:cxn ang="0">
                <a:pos x="24" y="292"/>
              </a:cxn>
              <a:cxn ang="0">
                <a:pos x="58" y="338"/>
              </a:cxn>
              <a:cxn ang="0">
                <a:pos x="104" y="372"/>
              </a:cxn>
              <a:cxn ang="0">
                <a:pos x="158" y="392"/>
              </a:cxn>
              <a:cxn ang="0">
                <a:pos x="198" y="396"/>
              </a:cxn>
              <a:cxn ang="0">
                <a:pos x="258" y="388"/>
              </a:cxn>
              <a:cxn ang="0">
                <a:pos x="310" y="362"/>
              </a:cxn>
              <a:cxn ang="0">
                <a:pos x="352" y="324"/>
              </a:cxn>
              <a:cxn ang="0">
                <a:pos x="382" y="276"/>
              </a:cxn>
              <a:cxn ang="0">
                <a:pos x="396" y="218"/>
              </a:cxn>
              <a:cxn ang="0">
                <a:pos x="396" y="178"/>
              </a:cxn>
              <a:cxn ang="0">
                <a:pos x="382" y="122"/>
              </a:cxn>
              <a:cxn ang="0">
                <a:pos x="352" y="72"/>
              </a:cxn>
              <a:cxn ang="0">
                <a:pos x="310" y="34"/>
              </a:cxn>
              <a:cxn ang="0">
                <a:pos x="258" y="8"/>
              </a:cxn>
              <a:cxn ang="0">
                <a:pos x="198" y="0"/>
              </a:cxn>
              <a:cxn ang="0">
                <a:pos x="146" y="198"/>
              </a:cxn>
              <a:cxn ang="0">
                <a:pos x="230" y="244"/>
              </a:cxn>
              <a:cxn ang="0">
                <a:pos x="250" y="234"/>
              </a:cxn>
              <a:cxn ang="0">
                <a:pos x="266" y="234"/>
              </a:cxn>
              <a:cxn ang="0">
                <a:pos x="286" y="244"/>
              </a:cxn>
              <a:cxn ang="0">
                <a:pos x="296" y="264"/>
              </a:cxn>
              <a:cxn ang="0">
                <a:pos x="296" y="280"/>
              </a:cxn>
              <a:cxn ang="0">
                <a:pos x="286" y="300"/>
              </a:cxn>
              <a:cxn ang="0">
                <a:pos x="266" y="310"/>
              </a:cxn>
              <a:cxn ang="0">
                <a:pos x="250" y="310"/>
              </a:cxn>
              <a:cxn ang="0">
                <a:pos x="230" y="300"/>
              </a:cxn>
              <a:cxn ang="0">
                <a:pos x="220" y="280"/>
              </a:cxn>
              <a:cxn ang="0">
                <a:pos x="220" y="266"/>
              </a:cxn>
              <a:cxn ang="0">
                <a:pos x="130" y="230"/>
              </a:cxn>
              <a:cxn ang="0">
                <a:pos x="108" y="238"/>
              </a:cxn>
              <a:cxn ang="0">
                <a:pos x="92" y="234"/>
              </a:cxn>
              <a:cxn ang="0">
                <a:pos x="74" y="220"/>
              </a:cxn>
              <a:cxn ang="0">
                <a:pos x="68" y="198"/>
              </a:cxn>
              <a:cxn ang="0">
                <a:pos x="72" y="182"/>
              </a:cxn>
              <a:cxn ang="0">
                <a:pos x="86" y="166"/>
              </a:cxn>
              <a:cxn ang="0">
                <a:pos x="108" y="158"/>
              </a:cxn>
              <a:cxn ang="0">
                <a:pos x="124" y="162"/>
              </a:cxn>
              <a:cxn ang="0">
                <a:pos x="220" y="130"/>
              </a:cxn>
              <a:cxn ang="0">
                <a:pos x="218" y="124"/>
              </a:cxn>
              <a:cxn ang="0">
                <a:pos x="226" y="102"/>
              </a:cxn>
              <a:cxn ang="0">
                <a:pos x="242" y="88"/>
              </a:cxn>
              <a:cxn ang="0">
                <a:pos x="258" y="86"/>
              </a:cxn>
              <a:cxn ang="0">
                <a:pos x="280" y="92"/>
              </a:cxn>
              <a:cxn ang="0">
                <a:pos x="294" y="110"/>
              </a:cxn>
              <a:cxn ang="0">
                <a:pos x="298" y="124"/>
              </a:cxn>
              <a:cxn ang="0">
                <a:pos x="290" y="146"/>
              </a:cxn>
              <a:cxn ang="0">
                <a:pos x="274" y="162"/>
              </a:cxn>
              <a:cxn ang="0">
                <a:pos x="258" y="164"/>
              </a:cxn>
              <a:cxn ang="0">
                <a:pos x="236" y="156"/>
              </a:cxn>
              <a:cxn ang="0">
                <a:pos x="146" y="192"/>
              </a:cxn>
            </a:cxnLst>
            <a:rect l="0" t="0" r="r" b="b"/>
            <a:pathLst>
              <a:path w="398" h="396">
                <a:moveTo>
                  <a:pt x="198" y="0"/>
                </a:moveTo>
                <a:lnTo>
                  <a:pt x="198" y="0"/>
                </a:lnTo>
                <a:lnTo>
                  <a:pt x="178" y="0"/>
                </a:lnTo>
                <a:lnTo>
                  <a:pt x="158" y="4"/>
                </a:lnTo>
                <a:lnTo>
                  <a:pt x="140" y="8"/>
                </a:lnTo>
                <a:lnTo>
                  <a:pt x="122" y="16"/>
                </a:lnTo>
                <a:lnTo>
                  <a:pt x="104" y="24"/>
                </a:lnTo>
                <a:lnTo>
                  <a:pt x="88" y="34"/>
                </a:lnTo>
                <a:lnTo>
                  <a:pt x="72" y="46"/>
                </a:lnTo>
                <a:lnTo>
                  <a:pt x="58" y="58"/>
                </a:lnTo>
                <a:lnTo>
                  <a:pt x="46" y="72"/>
                </a:lnTo>
                <a:lnTo>
                  <a:pt x="34" y="88"/>
                </a:lnTo>
                <a:lnTo>
                  <a:pt x="24" y="104"/>
                </a:lnTo>
                <a:lnTo>
                  <a:pt x="16" y="122"/>
                </a:lnTo>
                <a:lnTo>
                  <a:pt x="10" y="140"/>
                </a:lnTo>
                <a:lnTo>
                  <a:pt x="4" y="158"/>
                </a:lnTo>
                <a:lnTo>
                  <a:pt x="2" y="178"/>
                </a:lnTo>
                <a:lnTo>
                  <a:pt x="0" y="198"/>
                </a:lnTo>
                <a:lnTo>
                  <a:pt x="0" y="198"/>
                </a:lnTo>
                <a:lnTo>
                  <a:pt x="2" y="218"/>
                </a:lnTo>
                <a:lnTo>
                  <a:pt x="4" y="238"/>
                </a:lnTo>
                <a:lnTo>
                  <a:pt x="10" y="258"/>
                </a:lnTo>
                <a:lnTo>
                  <a:pt x="16" y="276"/>
                </a:lnTo>
                <a:lnTo>
                  <a:pt x="24" y="292"/>
                </a:lnTo>
                <a:lnTo>
                  <a:pt x="34" y="310"/>
                </a:lnTo>
                <a:lnTo>
                  <a:pt x="46" y="324"/>
                </a:lnTo>
                <a:lnTo>
                  <a:pt x="58" y="338"/>
                </a:lnTo>
                <a:lnTo>
                  <a:pt x="72" y="352"/>
                </a:lnTo>
                <a:lnTo>
                  <a:pt x="88" y="362"/>
                </a:lnTo>
                <a:lnTo>
                  <a:pt x="104" y="372"/>
                </a:lnTo>
                <a:lnTo>
                  <a:pt x="122" y="382"/>
                </a:lnTo>
                <a:lnTo>
                  <a:pt x="140" y="388"/>
                </a:lnTo>
                <a:lnTo>
                  <a:pt x="158" y="392"/>
                </a:lnTo>
                <a:lnTo>
                  <a:pt x="178" y="396"/>
                </a:lnTo>
                <a:lnTo>
                  <a:pt x="198" y="396"/>
                </a:lnTo>
                <a:lnTo>
                  <a:pt x="198" y="396"/>
                </a:lnTo>
                <a:lnTo>
                  <a:pt x="220" y="396"/>
                </a:lnTo>
                <a:lnTo>
                  <a:pt x="238" y="392"/>
                </a:lnTo>
                <a:lnTo>
                  <a:pt x="258" y="388"/>
                </a:lnTo>
                <a:lnTo>
                  <a:pt x="276" y="382"/>
                </a:lnTo>
                <a:lnTo>
                  <a:pt x="294" y="372"/>
                </a:lnTo>
                <a:lnTo>
                  <a:pt x="310" y="362"/>
                </a:lnTo>
                <a:lnTo>
                  <a:pt x="326" y="352"/>
                </a:lnTo>
                <a:lnTo>
                  <a:pt x="340" y="338"/>
                </a:lnTo>
                <a:lnTo>
                  <a:pt x="352" y="324"/>
                </a:lnTo>
                <a:lnTo>
                  <a:pt x="364" y="310"/>
                </a:lnTo>
                <a:lnTo>
                  <a:pt x="374" y="292"/>
                </a:lnTo>
                <a:lnTo>
                  <a:pt x="382" y="276"/>
                </a:lnTo>
                <a:lnTo>
                  <a:pt x="388" y="258"/>
                </a:lnTo>
                <a:lnTo>
                  <a:pt x="394" y="238"/>
                </a:lnTo>
                <a:lnTo>
                  <a:pt x="396" y="218"/>
                </a:lnTo>
                <a:lnTo>
                  <a:pt x="398" y="198"/>
                </a:lnTo>
                <a:lnTo>
                  <a:pt x="398" y="198"/>
                </a:lnTo>
                <a:lnTo>
                  <a:pt x="396" y="178"/>
                </a:lnTo>
                <a:lnTo>
                  <a:pt x="394" y="158"/>
                </a:lnTo>
                <a:lnTo>
                  <a:pt x="388" y="140"/>
                </a:lnTo>
                <a:lnTo>
                  <a:pt x="382" y="122"/>
                </a:lnTo>
                <a:lnTo>
                  <a:pt x="374" y="104"/>
                </a:lnTo>
                <a:lnTo>
                  <a:pt x="364" y="88"/>
                </a:lnTo>
                <a:lnTo>
                  <a:pt x="352" y="72"/>
                </a:lnTo>
                <a:lnTo>
                  <a:pt x="340" y="58"/>
                </a:lnTo>
                <a:lnTo>
                  <a:pt x="326" y="46"/>
                </a:lnTo>
                <a:lnTo>
                  <a:pt x="310" y="34"/>
                </a:lnTo>
                <a:lnTo>
                  <a:pt x="294" y="24"/>
                </a:lnTo>
                <a:lnTo>
                  <a:pt x="276" y="16"/>
                </a:lnTo>
                <a:lnTo>
                  <a:pt x="258" y="8"/>
                </a:lnTo>
                <a:lnTo>
                  <a:pt x="238" y="4"/>
                </a:lnTo>
                <a:lnTo>
                  <a:pt x="220" y="0"/>
                </a:lnTo>
                <a:lnTo>
                  <a:pt x="198" y="0"/>
                </a:lnTo>
                <a:lnTo>
                  <a:pt x="198" y="0"/>
                </a:lnTo>
                <a:close/>
                <a:moveTo>
                  <a:pt x="146" y="198"/>
                </a:moveTo>
                <a:lnTo>
                  <a:pt x="146" y="198"/>
                </a:lnTo>
                <a:lnTo>
                  <a:pt x="146" y="204"/>
                </a:lnTo>
                <a:lnTo>
                  <a:pt x="230" y="244"/>
                </a:lnTo>
                <a:lnTo>
                  <a:pt x="230" y="244"/>
                </a:lnTo>
                <a:lnTo>
                  <a:pt x="236" y="240"/>
                </a:lnTo>
                <a:lnTo>
                  <a:pt x="242" y="236"/>
                </a:lnTo>
                <a:lnTo>
                  <a:pt x="250" y="234"/>
                </a:lnTo>
                <a:lnTo>
                  <a:pt x="258" y="232"/>
                </a:lnTo>
                <a:lnTo>
                  <a:pt x="258" y="232"/>
                </a:lnTo>
                <a:lnTo>
                  <a:pt x="266" y="234"/>
                </a:lnTo>
                <a:lnTo>
                  <a:pt x="274" y="236"/>
                </a:lnTo>
                <a:lnTo>
                  <a:pt x="280" y="240"/>
                </a:lnTo>
                <a:lnTo>
                  <a:pt x="286" y="244"/>
                </a:lnTo>
                <a:lnTo>
                  <a:pt x="290" y="250"/>
                </a:lnTo>
                <a:lnTo>
                  <a:pt x="294" y="256"/>
                </a:lnTo>
                <a:lnTo>
                  <a:pt x="296" y="264"/>
                </a:lnTo>
                <a:lnTo>
                  <a:pt x="298" y="272"/>
                </a:lnTo>
                <a:lnTo>
                  <a:pt x="298" y="272"/>
                </a:lnTo>
                <a:lnTo>
                  <a:pt x="296" y="280"/>
                </a:lnTo>
                <a:lnTo>
                  <a:pt x="294" y="288"/>
                </a:lnTo>
                <a:lnTo>
                  <a:pt x="290" y="294"/>
                </a:lnTo>
                <a:lnTo>
                  <a:pt x="286" y="300"/>
                </a:lnTo>
                <a:lnTo>
                  <a:pt x="280" y="304"/>
                </a:lnTo>
                <a:lnTo>
                  <a:pt x="274" y="308"/>
                </a:lnTo>
                <a:lnTo>
                  <a:pt x="266" y="310"/>
                </a:lnTo>
                <a:lnTo>
                  <a:pt x="258" y="312"/>
                </a:lnTo>
                <a:lnTo>
                  <a:pt x="258" y="312"/>
                </a:lnTo>
                <a:lnTo>
                  <a:pt x="250" y="310"/>
                </a:lnTo>
                <a:lnTo>
                  <a:pt x="242" y="308"/>
                </a:lnTo>
                <a:lnTo>
                  <a:pt x="236" y="304"/>
                </a:lnTo>
                <a:lnTo>
                  <a:pt x="230" y="300"/>
                </a:lnTo>
                <a:lnTo>
                  <a:pt x="226" y="294"/>
                </a:lnTo>
                <a:lnTo>
                  <a:pt x="222" y="288"/>
                </a:lnTo>
                <a:lnTo>
                  <a:pt x="220" y="280"/>
                </a:lnTo>
                <a:lnTo>
                  <a:pt x="218" y="272"/>
                </a:lnTo>
                <a:lnTo>
                  <a:pt x="218" y="272"/>
                </a:lnTo>
                <a:lnTo>
                  <a:pt x="220" y="266"/>
                </a:lnTo>
                <a:lnTo>
                  <a:pt x="136" y="226"/>
                </a:lnTo>
                <a:lnTo>
                  <a:pt x="136" y="226"/>
                </a:lnTo>
                <a:lnTo>
                  <a:pt x="130" y="230"/>
                </a:lnTo>
                <a:lnTo>
                  <a:pt x="124" y="234"/>
                </a:lnTo>
                <a:lnTo>
                  <a:pt x="116" y="236"/>
                </a:lnTo>
                <a:lnTo>
                  <a:pt x="108" y="238"/>
                </a:lnTo>
                <a:lnTo>
                  <a:pt x="108" y="238"/>
                </a:lnTo>
                <a:lnTo>
                  <a:pt x="100" y="236"/>
                </a:lnTo>
                <a:lnTo>
                  <a:pt x="92" y="234"/>
                </a:lnTo>
                <a:lnTo>
                  <a:pt x="86" y="230"/>
                </a:lnTo>
                <a:lnTo>
                  <a:pt x="80" y="226"/>
                </a:lnTo>
                <a:lnTo>
                  <a:pt x="74" y="220"/>
                </a:lnTo>
                <a:lnTo>
                  <a:pt x="72" y="214"/>
                </a:lnTo>
                <a:lnTo>
                  <a:pt x="68" y="206"/>
                </a:lnTo>
                <a:lnTo>
                  <a:pt x="68" y="198"/>
                </a:lnTo>
                <a:lnTo>
                  <a:pt x="68" y="198"/>
                </a:lnTo>
                <a:lnTo>
                  <a:pt x="68" y="190"/>
                </a:lnTo>
                <a:lnTo>
                  <a:pt x="72" y="182"/>
                </a:lnTo>
                <a:lnTo>
                  <a:pt x="74" y="176"/>
                </a:lnTo>
                <a:lnTo>
                  <a:pt x="80" y="170"/>
                </a:lnTo>
                <a:lnTo>
                  <a:pt x="86" y="166"/>
                </a:lnTo>
                <a:lnTo>
                  <a:pt x="92" y="162"/>
                </a:lnTo>
                <a:lnTo>
                  <a:pt x="100" y="160"/>
                </a:lnTo>
                <a:lnTo>
                  <a:pt x="108" y="158"/>
                </a:lnTo>
                <a:lnTo>
                  <a:pt x="108" y="158"/>
                </a:lnTo>
                <a:lnTo>
                  <a:pt x="116" y="160"/>
                </a:lnTo>
                <a:lnTo>
                  <a:pt x="124" y="162"/>
                </a:lnTo>
                <a:lnTo>
                  <a:pt x="130" y="166"/>
                </a:lnTo>
                <a:lnTo>
                  <a:pt x="136" y="172"/>
                </a:lnTo>
                <a:lnTo>
                  <a:pt x="220" y="130"/>
                </a:lnTo>
                <a:lnTo>
                  <a:pt x="220" y="130"/>
                </a:lnTo>
                <a:lnTo>
                  <a:pt x="218" y="124"/>
                </a:lnTo>
                <a:lnTo>
                  <a:pt x="218" y="124"/>
                </a:lnTo>
                <a:lnTo>
                  <a:pt x="220" y="116"/>
                </a:lnTo>
                <a:lnTo>
                  <a:pt x="222" y="110"/>
                </a:lnTo>
                <a:lnTo>
                  <a:pt x="226" y="102"/>
                </a:lnTo>
                <a:lnTo>
                  <a:pt x="230" y="98"/>
                </a:lnTo>
                <a:lnTo>
                  <a:pt x="236" y="92"/>
                </a:lnTo>
                <a:lnTo>
                  <a:pt x="242" y="88"/>
                </a:lnTo>
                <a:lnTo>
                  <a:pt x="250" y="86"/>
                </a:lnTo>
                <a:lnTo>
                  <a:pt x="258" y="86"/>
                </a:lnTo>
                <a:lnTo>
                  <a:pt x="258" y="86"/>
                </a:lnTo>
                <a:lnTo>
                  <a:pt x="266" y="86"/>
                </a:lnTo>
                <a:lnTo>
                  <a:pt x="274" y="88"/>
                </a:lnTo>
                <a:lnTo>
                  <a:pt x="280" y="92"/>
                </a:lnTo>
                <a:lnTo>
                  <a:pt x="286" y="98"/>
                </a:lnTo>
                <a:lnTo>
                  <a:pt x="290" y="102"/>
                </a:lnTo>
                <a:lnTo>
                  <a:pt x="294" y="110"/>
                </a:lnTo>
                <a:lnTo>
                  <a:pt x="296" y="116"/>
                </a:lnTo>
                <a:lnTo>
                  <a:pt x="298" y="124"/>
                </a:lnTo>
                <a:lnTo>
                  <a:pt x="298" y="124"/>
                </a:lnTo>
                <a:lnTo>
                  <a:pt x="296" y="132"/>
                </a:lnTo>
                <a:lnTo>
                  <a:pt x="294" y="140"/>
                </a:lnTo>
                <a:lnTo>
                  <a:pt x="290" y="146"/>
                </a:lnTo>
                <a:lnTo>
                  <a:pt x="286" y="152"/>
                </a:lnTo>
                <a:lnTo>
                  <a:pt x="280" y="158"/>
                </a:lnTo>
                <a:lnTo>
                  <a:pt x="274" y="162"/>
                </a:lnTo>
                <a:lnTo>
                  <a:pt x="266" y="164"/>
                </a:lnTo>
                <a:lnTo>
                  <a:pt x="258" y="164"/>
                </a:lnTo>
                <a:lnTo>
                  <a:pt x="258" y="164"/>
                </a:lnTo>
                <a:lnTo>
                  <a:pt x="250" y="164"/>
                </a:lnTo>
                <a:lnTo>
                  <a:pt x="242" y="160"/>
                </a:lnTo>
                <a:lnTo>
                  <a:pt x="236" y="156"/>
                </a:lnTo>
                <a:lnTo>
                  <a:pt x="230" y="152"/>
                </a:lnTo>
                <a:lnTo>
                  <a:pt x="146" y="192"/>
                </a:lnTo>
                <a:lnTo>
                  <a:pt x="146" y="192"/>
                </a:lnTo>
                <a:lnTo>
                  <a:pt x="146" y="198"/>
                </a:lnTo>
                <a:lnTo>
                  <a:pt x="146" y="198"/>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nvGrpSpPr>
          <p:cNvPr id="18" name="组 4"/>
          <p:cNvGrpSpPr/>
          <p:nvPr/>
        </p:nvGrpSpPr>
        <p:grpSpPr>
          <a:xfrm>
            <a:off x="6976008" y="2225213"/>
            <a:ext cx="666459" cy="798733"/>
            <a:chOff x="1536700" y="911225"/>
            <a:chExt cx="831850" cy="996950"/>
          </a:xfrm>
          <a:solidFill>
            <a:srgbClr val="103154"/>
          </a:solidFill>
        </p:grpSpPr>
        <p:sp>
          <p:nvSpPr>
            <p:cNvPr id="19" name="Freeform 47"/>
            <p:cNvSpPr>
              <a:spLocks/>
            </p:cNvSpPr>
            <p:nvPr/>
          </p:nvSpPr>
          <p:spPr bwMode="auto">
            <a:xfrm>
              <a:off x="1838325" y="1765300"/>
              <a:ext cx="234950" cy="50800"/>
            </a:xfrm>
            <a:custGeom>
              <a:avLst/>
              <a:gdLst/>
              <a:ahLst/>
              <a:cxnLst>
                <a:cxn ang="0">
                  <a:pos x="132" y="0"/>
                </a:cxn>
                <a:cxn ang="0">
                  <a:pos x="16" y="0"/>
                </a:cxn>
                <a:cxn ang="0">
                  <a:pos x="16" y="0"/>
                </a:cxn>
                <a:cxn ang="0">
                  <a:pos x="8" y="2"/>
                </a:cxn>
                <a:cxn ang="0">
                  <a:pos x="4" y="6"/>
                </a:cxn>
                <a:cxn ang="0">
                  <a:pos x="0" y="10"/>
                </a:cxn>
                <a:cxn ang="0">
                  <a:pos x="0" y="16"/>
                </a:cxn>
                <a:cxn ang="0">
                  <a:pos x="0" y="16"/>
                </a:cxn>
                <a:cxn ang="0">
                  <a:pos x="0" y="22"/>
                </a:cxn>
                <a:cxn ang="0">
                  <a:pos x="4" y="28"/>
                </a:cxn>
                <a:cxn ang="0">
                  <a:pos x="8" y="32"/>
                </a:cxn>
                <a:cxn ang="0">
                  <a:pos x="16" y="32"/>
                </a:cxn>
                <a:cxn ang="0">
                  <a:pos x="132" y="32"/>
                </a:cxn>
                <a:cxn ang="0">
                  <a:pos x="132" y="32"/>
                </a:cxn>
                <a:cxn ang="0">
                  <a:pos x="138" y="32"/>
                </a:cxn>
                <a:cxn ang="0">
                  <a:pos x="142" y="28"/>
                </a:cxn>
                <a:cxn ang="0">
                  <a:pos x="146" y="22"/>
                </a:cxn>
                <a:cxn ang="0">
                  <a:pos x="148" y="16"/>
                </a:cxn>
                <a:cxn ang="0">
                  <a:pos x="148" y="16"/>
                </a:cxn>
                <a:cxn ang="0">
                  <a:pos x="146" y="10"/>
                </a:cxn>
                <a:cxn ang="0">
                  <a:pos x="142" y="6"/>
                </a:cxn>
                <a:cxn ang="0">
                  <a:pos x="138" y="2"/>
                </a:cxn>
                <a:cxn ang="0">
                  <a:pos x="132" y="0"/>
                </a:cxn>
                <a:cxn ang="0">
                  <a:pos x="132" y="0"/>
                </a:cxn>
              </a:cxnLst>
              <a:rect l="0" t="0" r="r" b="b"/>
              <a:pathLst>
                <a:path w="148" h="32">
                  <a:moveTo>
                    <a:pt x="132" y="0"/>
                  </a:moveTo>
                  <a:lnTo>
                    <a:pt x="16" y="0"/>
                  </a:lnTo>
                  <a:lnTo>
                    <a:pt x="16" y="0"/>
                  </a:lnTo>
                  <a:lnTo>
                    <a:pt x="8" y="2"/>
                  </a:lnTo>
                  <a:lnTo>
                    <a:pt x="4" y="6"/>
                  </a:lnTo>
                  <a:lnTo>
                    <a:pt x="0" y="10"/>
                  </a:lnTo>
                  <a:lnTo>
                    <a:pt x="0" y="16"/>
                  </a:lnTo>
                  <a:lnTo>
                    <a:pt x="0" y="16"/>
                  </a:lnTo>
                  <a:lnTo>
                    <a:pt x="0" y="22"/>
                  </a:lnTo>
                  <a:lnTo>
                    <a:pt x="4" y="28"/>
                  </a:lnTo>
                  <a:lnTo>
                    <a:pt x="8" y="32"/>
                  </a:lnTo>
                  <a:lnTo>
                    <a:pt x="16" y="32"/>
                  </a:lnTo>
                  <a:lnTo>
                    <a:pt x="132" y="32"/>
                  </a:lnTo>
                  <a:lnTo>
                    <a:pt x="132" y="32"/>
                  </a:lnTo>
                  <a:lnTo>
                    <a:pt x="138" y="32"/>
                  </a:lnTo>
                  <a:lnTo>
                    <a:pt x="142" y="28"/>
                  </a:lnTo>
                  <a:lnTo>
                    <a:pt x="146" y="22"/>
                  </a:lnTo>
                  <a:lnTo>
                    <a:pt x="148" y="16"/>
                  </a:lnTo>
                  <a:lnTo>
                    <a:pt x="148" y="16"/>
                  </a:lnTo>
                  <a:lnTo>
                    <a:pt x="146" y="10"/>
                  </a:lnTo>
                  <a:lnTo>
                    <a:pt x="142" y="6"/>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0" name="Freeform 48"/>
            <p:cNvSpPr>
              <a:spLocks/>
            </p:cNvSpPr>
            <p:nvPr/>
          </p:nvSpPr>
          <p:spPr bwMode="auto">
            <a:xfrm>
              <a:off x="1838325" y="1857375"/>
              <a:ext cx="234950" cy="50800"/>
            </a:xfrm>
            <a:custGeom>
              <a:avLst/>
              <a:gdLst/>
              <a:ahLst/>
              <a:cxnLst>
                <a:cxn ang="0">
                  <a:pos x="132" y="0"/>
                </a:cxn>
                <a:cxn ang="0">
                  <a:pos x="16" y="0"/>
                </a:cxn>
                <a:cxn ang="0">
                  <a:pos x="16" y="0"/>
                </a:cxn>
                <a:cxn ang="0">
                  <a:pos x="8" y="2"/>
                </a:cxn>
                <a:cxn ang="0">
                  <a:pos x="4" y="4"/>
                </a:cxn>
                <a:cxn ang="0">
                  <a:pos x="0" y="10"/>
                </a:cxn>
                <a:cxn ang="0">
                  <a:pos x="0" y="16"/>
                </a:cxn>
                <a:cxn ang="0">
                  <a:pos x="0" y="16"/>
                </a:cxn>
                <a:cxn ang="0">
                  <a:pos x="0" y="22"/>
                </a:cxn>
                <a:cxn ang="0">
                  <a:pos x="4" y="28"/>
                </a:cxn>
                <a:cxn ang="0">
                  <a:pos x="8" y="30"/>
                </a:cxn>
                <a:cxn ang="0">
                  <a:pos x="16" y="32"/>
                </a:cxn>
                <a:cxn ang="0">
                  <a:pos x="132" y="32"/>
                </a:cxn>
                <a:cxn ang="0">
                  <a:pos x="132" y="32"/>
                </a:cxn>
                <a:cxn ang="0">
                  <a:pos x="138" y="30"/>
                </a:cxn>
                <a:cxn ang="0">
                  <a:pos x="142" y="28"/>
                </a:cxn>
                <a:cxn ang="0">
                  <a:pos x="146" y="22"/>
                </a:cxn>
                <a:cxn ang="0">
                  <a:pos x="148" y="16"/>
                </a:cxn>
                <a:cxn ang="0">
                  <a:pos x="148" y="16"/>
                </a:cxn>
                <a:cxn ang="0">
                  <a:pos x="146" y="10"/>
                </a:cxn>
                <a:cxn ang="0">
                  <a:pos x="142" y="4"/>
                </a:cxn>
                <a:cxn ang="0">
                  <a:pos x="138" y="2"/>
                </a:cxn>
                <a:cxn ang="0">
                  <a:pos x="132" y="0"/>
                </a:cxn>
                <a:cxn ang="0">
                  <a:pos x="132" y="0"/>
                </a:cxn>
              </a:cxnLst>
              <a:rect l="0" t="0" r="r" b="b"/>
              <a:pathLst>
                <a:path w="148" h="32">
                  <a:moveTo>
                    <a:pt x="132" y="0"/>
                  </a:moveTo>
                  <a:lnTo>
                    <a:pt x="16" y="0"/>
                  </a:lnTo>
                  <a:lnTo>
                    <a:pt x="16" y="0"/>
                  </a:lnTo>
                  <a:lnTo>
                    <a:pt x="8" y="2"/>
                  </a:lnTo>
                  <a:lnTo>
                    <a:pt x="4" y="4"/>
                  </a:lnTo>
                  <a:lnTo>
                    <a:pt x="0" y="10"/>
                  </a:lnTo>
                  <a:lnTo>
                    <a:pt x="0" y="16"/>
                  </a:lnTo>
                  <a:lnTo>
                    <a:pt x="0" y="16"/>
                  </a:lnTo>
                  <a:lnTo>
                    <a:pt x="0" y="22"/>
                  </a:lnTo>
                  <a:lnTo>
                    <a:pt x="4" y="28"/>
                  </a:lnTo>
                  <a:lnTo>
                    <a:pt x="8" y="30"/>
                  </a:lnTo>
                  <a:lnTo>
                    <a:pt x="16" y="32"/>
                  </a:lnTo>
                  <a:lnTo>
                    <a:pt x="132" y="32"/>
                  </a:lnTo>
                  <a:lnTo>
                    <a:pt x="132" y="32"/>
                  </a:lnTo>
                  <a:lnTo>
                    <a:pt x="138" y="30"/>
                  </a:lnTo>
                  <a:lnTo>
                    <a:pt x="142" y="28"/>
                  </a:lnTo>
                  <a:lnTo>
                    <a:pt x="146" y="22"/>
                  </a:lnTo>
                  <a:lnTo>
                    <a:pt x="148" y="16"/>
                  </a:lnTo>
                  <a:lnTo>
                    <a:pt x="148" y="16"/>
                  </a:lnTo>
                  <a:lnTo>
                    <a:pt x="146" y="10"/>
                  </a:lnTo>
                  <a:lnTo>
                    <a:pt x="142" y="4"/>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1" name="Freeform 49"/>
            <p:cNvSpPr>
              <a:spLocks noEditPoints="1"/>
            </p:cNvSpPr>
            <p:nvPr/>
          </p:nvSpPr>
          <p:spPr bwMode="auto">
            <a:xfrm>
              <a:off x="1714500" y="1143000"/>
              <a:ext cx="476250" cy="581025"/>
            </a:xfrm>
            <a:custGeom>
              <a:avLst/>
              <a:gdLst/>
              <a:ahLst/>
              <a:cxnLst>
                <a:cxn ang="0">
                  <a:pos x="150" y="0"/>
                </a:cxn>
                <a:cxn ang="0">
                  <a:pos x="142" y="0"/>
                </a:cxn>
                <a:cxn ang="0">
                  <a:pos x="100" y="10"/>
                </a:cxn>
                <a:cxn ang="0">
                  <a:pos x="62" y="28"/>
                </a:cxn>
                <a:cxn ang="0">
                  <a:pos x="32" y="58"/>
                </a:cxn>
                <a:cxn ang="0">
                  <a:pos x="12" y="94"/>
                </a:cxn>
                <a:cxn ang="0">
                  <a:pos x="2" y="136"/>
                </a:cxn>
                <a:cxn ang="0">
                  <a:pos x="2" y="166"/>
                </a:cxn>
                <a:cxn ang="0">
                  <a:pos x="16" y="214"/>
                </a:cxn>
                <a:cxn ang="0">
                  <a:pos x="56" y="266"/>
                </a:cxn>
                <a:cxn ang="0">
                  <a:pos x="72" y="290"/>
                </a:cxn>
                <a:cxn ang="0">
                  <a:pos x="78" y="322"/>
                </a:cxn>
                <a:cxn ang="0">
                  <a:pos x="78" y="340"/>
                </a:cxn>
                <a:cxn ang="0">
                  <a:pos x="96" y="364"/>
                </a:cxn>
                <a:cxn ang="0">
                  <a:pos x="150" y="366"/>
                </a:cxn>
                <a:cxn ang="0">
                  <a:pos x="192" y="366"/>
                </a:cxn>
                <a:cxn ang="0">
                  <a:pos x="214" y="356"/>
                </a:cxn>
                <a:cxn ang="0">
                  <a:pos x="224" y="334"/>
                </a:cxn>
                <a:cxn ang="0">
                  <a:pos x="224" y="304"/>
                </a:cxn>
                <a:cxn ang="0">
                  <a:pos x="236" y="276"/>
                </a:cxn>
                <a:cxn ang="0">
                  <a:pos x="266" y="242"/>
                </a:cxn>
                <a:cxn ang="0">
                  <a:pos x="290" y="198"/>
                </a:cxn>
                <a:cxn ang="0">
                  <a:pos x="300" y="150"/>
                </a:cxn>
                <a:cxn ang="0">
                  <a:pos x="298" y="122"/>
                </a:cxn>
                <a:cxn ang="0">
                  <a:pos x="284" y="82"/>
                </a:cxn>
                <a:cxn ang="0">
                  <a:pos x="260" y="48"/>
                </a:cxn>
                <a:cxn ang="0">
                  <a:pos x="226" y="22"/>
                </a:cxn>
                <a:cxn ang="0">
                  <a:pos x="188" y="6"/>
                </a:cxn>
                <a:cxn ang="0">
                  <a:pos x="158" y="0"/>
                </a:cxn>
                <a:cxn ang="0">
                  <a:pos x="244" y="156"/>
                </a:cxn>
                <a:cxn ang="0">
                  <a:pos x="234" y="146"/>
                </a:cxn>
                <a:cxn ang="0">
                  <a:pos x="232" y="126"/>
                </a:cxn>
                <a:cxn ang="0">
                  <a:pos x="214" y="92"/>
                </a:cxn>
                <a:cxn ang="0">
                  <a:pos x="182" y="72"/>
                </a:cxn>
                <a:cxn ang="0">
                  <a:pos x="160" y="68"/>
                </a:cxn>
                <a:cxn ang="0">
                  <a:pos x="150" y="50"/>
                </a:cxn>
                <a:cxn ang="0">
                  <a:pos x="156" y="38"/>
                </a:cxn>
                <a:cxn ang="0">
                  <a:pos x="170" y="32"/>
                </a:cxn>
                <a:cxn ang="0">
                  <a:pos x="226" y="52"/>
                </a:cxn>
                <a:cxn ang="0">
                  <a:pos x="262" y="98"/>
                </a:cxn>
                <a:cxn ang="0">
                  <a:pos x="270" y="138"/>
                </a:cxn>
                <a:cxn ang="0">
                  <a:pos x="266" y="152"/>
                </a:cxn>
                <a:cxn ang="0">
                  <a:pos x="252" y="158"/>
                </a:cxn>
              </a:cxnLst>
              <a:rect l="0" t="0" r="r" b="b"/>
              <a:pathLst>
                <a:path w="300" h="366">
                  <a:moveTo>
                    <a:pt x="158" y="0"/>
                  </a:moveTo>
                  <a:lnTo>
                    <a:pt x="158" y="0"/>
                  </a:lnTo>
                  <a:lnTo>
                    <a:pt x="150" y="0"/>
                  </a:lnTo>
                  <a:lnTo>
                    <a:pt x="150" y="0"/>
                  </a:lnTo>
                  <a:lnTo>
                    <a:pt x="142" y="0"/>
                  </a:lnTo>
                  <a:lnTo>
                    <a:pt x="142" y="0"/>
                  </a:lnTo>
                  <a:lnTo>
                    <a:pt x="128" y="2"/>
                  </a:lnTo>
                  <a:lnTo>
                    <a:pt x="114" y="6"/>
                  </a:lnTo>
                  <a:lnTo>
                    <a:pt x="100" y="10"/>
                  </a:lnTo>
                  <a:lnTo>
                    <a:pt x="88" y="14"/>
                  </a:lnTo>
                  <a:lnTo>
                    <a:pt x="74" y="22"/>
                  </a:lnTo>
                  <a:lnTo>
                    <a:pt x="62" y="28"/>
                  </a:lnTo>
                  <a:lnTo>
                    <a:pt x="52" y="38"/>
                  </a:lnTo>
                  <a:lnTo>
                    <a:pt x="42" y="48"/>
                  </a:lnTo>
                  <a:lnTo>
                    <a:pt x="32" y="58"/>
                  </a:lnTo>
                  <a:lnTo>
                    <a:pt x="24" y="68"/>
                  </a:lnTo>
                  <a:lnTo>
                    <a:pt x="18" y="82"/>
                  </a:lnTo>
                  <a:lnTo>
                    <a:pt x="12" y="94"/>
                  </a:lnTo>
                  <a:lnTo>
                    <a:pt x="6" y="108"/>
                  </a:lnTo>
                  <a:lnTo>
                    <a:pt x="4" y="122"/>
                  </a:lnTo>
                  <a:lnTo>
                    <a:pt x="2" y="136"/>
                  </a:lnTo>
                  <a:lnTo>
                    <a:pt x="0" y="150"/>
                  </a:lnTo>
                  <a:lnTo>
                    <a:pt x="0" y="150"/>
                  </a:lnTo>
                  <a:lnTo>
                    <a:pt x="2" y="166"/>
                  </a:lnTo>
                  <a:lnTo>
                    <a:pt x="4" y="182"/>
                  </a:lnTo>
                  <a:lnTo>
                    <a:pt x="10" y="198"/>
                  </a:lnTo>
                  <a:lnTo>
                    <a:pt x="16" y="214"/>
                  </a:lnTo>
                  <a:lnTo>
                    <a:pt x="26" y="228"/>
                  </a:lnTo>
                  <a:lnTo>
                    <a:pt x="34" y="242"/>
                  </a:lnTo>
                  <a:lnTo>
                    <a:pt x="56" y="266"/>
                  </a:lnTo>
                  <a:lnTo>
                    <a:pt x="56" y="266"/>
                  </a:lnTo>
                  <a:lnTo>
                    <a:pt x="66" y="276"/>
                  </a:lnTo>
                  <a:lnTo>
                    <a:pt x="72" y="290"/>
                  </a:lnTo>
                  <a:lnTo>
                    <a:pt x="72" y="290"/>
                  </a:lnTo>
                  <a:lnTo>
                    <a:pt x="76" y="304"/>
                  </a:lnTo>
                  <a:lnTo>
                    <a:pt x="78" y="322"/>
                  </a:lnTo>
                  <a:lnTo>
                    <a:pt x="78" y="334"/>
                  </a:lnTo>
                  <a:lnTo>
                    <a:pt x="78" y="334"/>
                  </a:lnTo>
                  <a:lnTo>
                    <a:pt x="78" y="340"/>
                  </a:lnTo>
                  <a:lnTo>
                    <a:pt x="80" y="346"/>
                  </a:lnTo>
                  <a:lnTo>
                    <a:pt x="86" y="356"/>
                  </a:lnTo>
                  <a:lnTo>
                    <a:pt x="96" y="364"/>
                  </a:lnTo>
                  <a:lnTo>
                    <a:pt x="102" y="366"/>
                  </a:lnTo>
                  <a:lnTo>
                    <a:pt x="110" y="366"/>
                  </a:lnTo>
                  <a:lnTo>
                    <a:pt x="150" y="366"/>
                  </a:lnTo>
                  <a:lnTo>
                    <a:pt x="150" y="366"/>
                  </a:lnTo>
                  <a:lnTo>
                    <a:pt x="192" y="366"/>
                  </a:lnTo>
                  <a:lnTo>
                    <a:pt x="192" y="366"/>
                  </a:lnTo>
                  <a:lnTo>
                    <a:pt x="198" y="366"/>
                  </a:lnTo>
                  <a:lnTo>
                    <a:pt x="204" y="364"/>
                  </a:lnTo>
                  <a:lnTo>
                    <a:pt x="214" y="356"/>
                  </a:lnTo>
                  <a:lnTo>
                    <a:pt x="220" y="346"/>
                  </a:lnTo>
                  <a:lnTo>
                    <a:pt x="222" y="340"/>
                  </a:lnTo>
                  <a:lnTo>
                    <a:pt x="224" y="334"/>
                  </a:lnTo>
                  <a:lnTo>
                    <a:pt x="224" y="322"/>
                  </a:lnTo>
                  <a:lnTo>
                    <a:pt x="224" y="322"/>
                  </a:lnTo>
                  <a:lnTo>
                    <a:pt x="224" y="304"/>
                  </a:lnTo>
                  <a:lnTo>
                    <a:pt x="228" y="290"/>
                  </a:lnTo>
                  <a:lnTo>
                    <a:pt x="228" y="290"/>
                  </a:lnTo>
                  <a:lnTo>
                    <a:pt x="236" y="276"/>
                  </a:lnTo>
                  <a:lnTo>
                    <a:pt x="244" y="266"/>
                  </a:lnTo>
                  <a:lnTo>
                    <a:pt x="244" y="266"/>
                  </a:lnTo>
                  <a:lnTo>
                    <a:pt x="266" y="242"/>
                  </a:lnTo>
                  <a:lnTo>
                    <a:pt x="276" y="228"/>
                  </a:lnTo>
                  <a:lnTo>
                    <a:pt x="284" y="214"/>
                  </a:lnTo>
                  <a:lnTo>
                    <a:pt x="290" y="198"/>
                  </a:lnTo>
                  <a:lnTo>
                    <a:pt x="296" y="182"/>
                  </a:lnTo>
                  <a:lnTo>
                    <a:pt x="298" y="166"/>
                  </a:lnTo>
                  <a:lnTo>
                    <a:pt x="300" y="150"/>
                  </a:lnTo>
                  <a:lnTo>
                    <a:pt x="300" y="150"/>
                  </a:lnTo>
                  <a:lnTo>
                    <a:pt x="300" y="136"/>
                  </a:lnTo>
                  <a:lnTo>
                    <a:pt x="298" y="122"/>
                  </a:lnTo>
                  <a:lnTo>
                    <a:pt x="294" y="108"/>
                  </a:lnTo>
                  <a:lnTo>
                    <a:pt x="290" y="94"/>
                  </a:lnTo>
                  <a:lnTo>
                    <a:pt x="284" y="82"/>
                  </a:lnTo>
                  <a:lnTo>
                    <a:pt x="276" y="70"/>
                  </a:lnTo>
                  <a:lnTo>
                    <a:pt x="268" y="58"/>
                  </a:lnTo>
                  <a:lnTo>
                    <a:pt x="260" y="48"/>
                  </a:lnTo>
                  <a:lnTo>
                    <a:pt x="250" y="38"/>
                  </a:lnTo>
                  <a:lnTo>
                    <a:pt x="238" y="30"/>
                  </a:lnTo>
                  <a:lnTo>
                    <a:pt x="226" y="22"/>
                  </a:lnTo>
                  <a:lnTo>
                    <a:pt x="214" y="14"/>
                  </a:lnTo>
                  <a:lnTo>
                    <a:pt x="202" y="10"/>
                  </a:lnTo>
                  <a:lnTo>
                    <a:pt x="188" y="6"/>
                  </a:lnTo>
                  <a:lnTo>
                    <a:pt x="174" y="2"/>
                  </a:lnTo>
                  <a:lnTo>
                    <a:pt x="158" y="0"/>
                  </a:lnTo>
                  <a:lnTo>
                    <a:pt x="158" y="0"/>
                  </a:lnTo>
                  <a:close/>
                  <a:moveTo>
                    <a:pt x="252" y="158"/>
                  </a:moveTo>
                  <a:lnTo>
                    <a:pt x="252" y="158"/>
                  </a:lnTo>
                  <a:lnTo>
                    <a:pt x="244" y="156"/>
                  </a:lnTo>
                  <a:lnTo>
                    <a:pt x="238" y="152"/>
                  </a:lnTo>
                  <a:lnTo>
                    <a:pt x="238" y="152"/>
                  </a:lnTo>
                  <a:lnTo>
                    <a:pt x="234" y="146"/>
                  </a:lnTo>
                  <a:lnTo>
                    <a:pt x="232" y="138"/>
                  </a:lnTo>
                  <a:lnTo>
                    <a:pt x="232" y="138"/>
                  </a:lnTo>
                  <a:lnTo>
                    <a:pt x="232" y="126"/>
                  </a:lnTo>
                  <a:lnTo>
                    <a:pt x="228" y="112"/>
                  </a:lnTo>
                  <a:lnTo>
                    <a:pt x="222" y="102"/>
                  </a:lnTo>
                  <a:lnTo>
                    <a:pt x="214" y="92"/>
                  </a:lnTo>
                  <a:lnTo>
                    <a:pt x="204" y="84"/>
                  </a:lnTo>
                  <a:lnTo>
                    <a:pt x="194" y="76"/>
                  </a:lnTo>
                  <a:lnTo>
                    <a:pt x="182" y="72"/>
                  </a:lnTo>
                  <a:lnTo>
                    <a:pt x="168" y="70"/>
                  </a:lnTo>
                  <a:lnTo>
                    <a:pt x="168" y="70"/>
                  </a:lnTo>
                  <a:lnTo>
                    <a:pt x="160" y="68"/>
                  </a:lnTo>
                  <a:lnTo>
                    <a:pt x="154" y="64"/>
                  </a:lnTo>
                  <a:lnTo>
                    <a:pt x="150" y="58"/>
                  </a:lnTo>
                  <a:lnTo>
                    <a:pt x="150" y="50"/>
                  </a:lnTo>
                  <a:lnTo>
                    <a:pt x="150" y="50"/>
                  </a:lnTo>
                  <a:lnTo>
                    <a:pt x="152" y="42"/>
                  </a:lnTo>
                  <a:lnTo>
                    <a:pt x="156" y="38"/>
                  </a:lnTo>
                  <a:lnTo>
                    <a:pt x="162" y="34"/>
                  </a:lnTo>
                  <a:lnTo>
                    <a:pt x="170" y="32"/>
                  </a:lnTo>
                  <a:lnTo>
                    <a:pt x="170" y="32"/>
                  </a:lnTo>
                  <a:lnTo>
                    <a:pt x="190" y="36"/>
                  </a:lnTo>
                  <a:lnTo>
                    <a:pt x="210" y="42"/>
                  </a:lnTo>
                  <a:lnTo>
                    <a:pt x="226" y="52"/>
                  </a:lnTo>
                  <a:lnTo>
                    <a:pt x="242" y="66"/>
                  </a:lnTo>
                  <a:lnTo>
                    <a:pt x="254" y="80"/>
                  </a:lnTo>
                  <a:lnTo>
                    <a:pt x="262" y="98"/>
                  </a:lnTo>
                  <a:lnTo>
                    <a:pt x="268" y="118"/>
                  </a:lnTo>
                  <a:lnTo>
                    <a:pt x="270" y="138"/>
                  </a:lnTo>
                  <a:lnTo>
                    <a:pt x="270" y="138"/>
                  </a:lnTo>
                  <a:lnTo>
                    <a:pt x="270" y="146"/>
                  </a:lnTo>
                  <a:lnTo>
                    <a:pt x="266" y="152"/>
                  </a:lnTo>
                  <a:lnTo>
                    <a:pt x="266" y="152"/>
                  </a:lnTo>
                  <a:lnTo>
                    <a:pt x="260" y="156"/>
                  </a:lnTo>
                  <a:lnTo>
                    <a:pt x="252" y="158"/>
                  </a:lnTo>
                  <a:lnTo>
                    <a:pt x="252" y="1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2" name="Rectangle 50"/>
            <p:cNvSpPr>
              <a:spLocks noChangeArrowheads="1"/>
            </p:cNvSpPr>
            <p:nvPr/>
          </p:nvSpPr>
          <p:spPr bwMode="auto">
            <a:xfrm>
              <a:off x="1838325" y="1609725"/>
              <a:ext cx="234950" cy="1143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3" name="Rectangle 51"/>
            <p:cNvSpPr>
              <a:spLocks noChangeArrowheads="1"/>
            </p:cNvSpPr>
            <p:nvPr/>
          </p:nvSpPr>
          <p:spPr bwMode="auto">
            <a:xfrm>
              <a:off x="1838325" y="1765300"/>
              <a:ext cx="234950" cy="508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4" name="Freeform 52"/>
            <p:cNvSpPr>
              <a:spLocks/>
            </p:cNvSpPr>
            <p:nvPr/>
          </p:nvSpPr>
          <p:spPr bwMode="auto">
            <a:xfrm>
              <a:off x="1927225" y="911225"/>
              <a:ext cx="53975" cy="180975"/>
            </a:xfrm>
            <a:custGeom>
              <a:avLst/>
              <a:gdLst/>
              <a:ahLst/>
              <a:cxnLst>
                <a:cxn ang="0">
                  <a:pos x="34" y="112"/>
                </a:cxn>
                <a:cxn ang="0">
                  <a:pos x="4" y="114"/>
                </a:cxn>
                <a:cxn ang="0">
                  <a:pos x="0" y="0"/>
                </a:cxn>
                <a:cxn ang="0">
                  <a:pos x="28" y="0"/>
                </a:cxn>
                <a:cxn ang="0">
                  <a:pos x="34" y="112"/>
                </a:cxn>
              </a:cxnLst>
              <a:rect l="0" t="0" r="r" b="b"/>
              <a:pathLst>
                <a:path w="34" h="114">
                  <a:moveTo>
                    <a:pt x="34" y="112"/>
                  </a:moveTo>
                  <a:lnTo>
                    <a:pt x="4" y="114"/>
                  </a:lnTo>
                  <a:lnTo>
                    <a:pt x="0" y="0"/>
                  </a:lnTo>
                  <a:lnTo>
                    <a:pt x="28" y="0"/>
                  </a:lnTo>
                  <a:lnTo>
                    <a:pt x="34"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5" name="Freeform 53"/>
            <p:cNvSpPr>
              <a:spLocks/>
            </p:cNvSpPr>
            <p:nvPr/>
          </p:nvSpPr>
          <p:spPr bwMode="auto">
            <a:xfrm>
              <a:off x="1698625" y="962025"/>
              <a:ext cx="130175" cy="177800"/>
            </a:xfrm>
            <a:custGeom>
              <a:avLst/>
              <a:gdLst/>
              <a:ahLst/>
              <a:cxnLst>
                <a:cxn ang="0">
                  <a:pos x="58" y="112"/>
                </a:cxn>
                <a:cxn ang="0">
                  <a:pos x="0" y="14"/>
                </a:cxn>
                <a:cxn ang="0">
                  <a:pos x="26" y="0"/>
                </a:cxn>
                <a:cxn ang="0">
                  <a:pos x="82" y="98"/>
                </a:cxn>
                <a:cxn ang="0">
                  <a:pos x="58" y="112"/>
                </a:cxn>
              </a:cxnLst>
              <a:rect l="0" t="0" r="r" b="b"/>
              <a:pathLst>
                <a:path w="82" h="112">
                  <a:moveTo>
                    <a:pt x="58" y="112"/>
                  </a:moveTo>
                  <a:lnTo>
                    <a:pt x="0" y="14"/>
                  </a:lnTo>
                  <a:lnTo>
                    <a:pt x="26" y="0"/>
                  </a:lnTo>
                  <a:lnTo>
                    <a:pt x="82" y="98"/>
                  </a:lnTo>
                  <a:lnTo>
                    <a:pt x="58"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6" name="Freeform 54"/>
            <p:cNvSpPr>
              <a:spLocks/>
            </p:cNvSpPr>
            <p:nvPr/>
          </p:nvSpPr>
          <p:spPr bwMode="auto">
            <a:xfrm>
              <a:off x="1536700" y="1123950"/>
              <a:ext cx="180975" cy="130175"/>
            </a:xfrm>
            <a:custGeom>
              <a:avLst/>
              <a:gdLst/>
              <a:ahLst/>
              <a:cxnLst>
                <a:cxn ang="0">
                  <a:pos x="14" y="0"/>
                </a:cxn>
                <a:cxn ang="0">
                  <a:pos x="114" y="58"/>
                </a:cxn>
                <a:cxn ang="0">
                  <a:pos x="98" y="82"/>
                </a:cxn>
                <a:cxn ang="0">
                  <a:pos x="0" y="26"/>
                </a:cxn>
                <a:cxn ang="0">
                  <a:pos x="14" y="0"/>
                </a:cxn>
              </a:cxnLst>
              <a:rect l="0" t="0" r="r" b="b"/>
              <a:pathLst>
                <a:path w="114" h="82">
                  <a:moveTo>
                    <a:pt x="14" y="0"/>
                  </a:moveTo>
                  <a:lnTo>
                    <a:pt x="114" y="58"/>
                  </a:lnTo>
                  <a:lnTo>
                    <a:pt x="98" y="82"/>
                  </a:lnTo>
                  <a:lnTo>
                    <a:pt x="0" y="26"/>
                  </a:lnTo>
                  <a:lnTo>
                    <a:pt x="1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7" name="Freeform 55"/>
            <p:cNvSpPr>
              <a:spLocks/>
            </p:cNvSpPr>
            <p:nvPr/>
          </p:nvSpPr>
          <p:spPr bwMode="auto">
            <a:xfrm>
              <a:off x="2190750" y="1123950"/>
              <a:ext cx="177800" cy="130175"/>
            </a:xfrm>
            <a:custGeom>
              <a:avLst/>
              <a:gdLst/>
              <a:ahLst/>
              <a:cxnLst>
                <a:cxn ang="0">
                  <a:pos x="98" y="0"/>
                </a:cxn>
                <a:cxn ang="0">
                  <a:pos x="0" y="58"/>
                </a:cxn>
                <a:cxn ang="0">
                  <a:pos x="14" y="82"/>
                </a:cxn>
                <a:cxn ang="0">
                  <a:pos x="112" y="26"/>
                </a:cxn>
                <a:cxn ang="0">
                  <a:pos x="98" y="0"/>
                </a:cxn>
              </a:cxnLst>
              <a:rect l="0" t="0" r="r" b="b"/>
              <a:pathLst>
                <a:path w="112" h="82">
                  <a:moveTo>
                    <a:pt x="98" y="0"/>
                  </a:moveTo>
                  <a:lnTo>
                    <a:pt x="0" y="58"/>
                  </a:lnTo>
                  <a:lnTo>
                    <a:pt x="14" y="82"/>
                  </a:lnTo>
                  <a:lnTo>
                    <a:pt x="112" y="26"/>
                  </a:lnTo>
                  <a:lnTo>
                    <a:pt x="9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8" name="Freeform 56"/>
            <p:cNvSpPr>
              <a:spLocks/>
            </p:cNvSpPr>
            <p:nvPr/>
          </p:nvSpPr>
          <p:spPr bwMode="auto">
            <a:xfrm>
              <a:off x="2076450" y="962025"/>
              <a:ext cx="130175" cy="177800"/>
            </a:xfrm>
            <a:custGeom>
              <a:avLst/>
              <a:gdLst/>
              <a:ahLst/>
              <a:cxnLst>
                <a:cxn ang="0">
                  <a:pos x="26" y="112"/>
                </a:cxn>
                <a:cxn ang="0">
                  <a:pos x="0" y="98"/>
                </a:cxn>
                <a:cxn ang="0">
                  <a:pos x="58" y="0"/>
                </a:cxn>
                <a:cxn ang="0">
                  <a:pos x="82" y="14"/>
                </a:cxn>
                <a:cxn ang="0">
                  <a:pos x="26" y="112"/>
                </a:cxn>
              </a:cxnLst>
              <a:rect l="0" t="0" r="r" b="b"/>
              <a:pathLst>
                <a:path w="82" h="112">
                  <a:moveTo>
                    <a:pt x="26" y="112"/>
                  </a:moveTo>
                  <a:lnTo>
                    <a:pt x="0" y="98"/>
                  </a:lnTo>
                  <a:lnTo>
                    <a:pt x="58" y="0"/>
                  </a:lnTo>
                  <a:lnTo>
                    <a:pt x="82" y="14"/>
                  </a:lnTo>
                  <a:lnTo>
                    <a:pt x="26"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grpSp>
      <p:sp>
        <p:nvSpPr>
          <p:cNvPr id="3" name="矩形 2">
            <a:extLst>
              <a:ext uri="{FF2B5EF4-FFF2-40B4-BE49-F238E27FC236}">
                <a16:creationId xmlns:a16="http://schemas.microsoft.com/office/drawing/2014/main" id="{6217C577-1401-4CF2-AA52-C22CBEE57009}"/>
              </a:ext>
            </a:extLst>
          </p:cNvPr>
          <p:cNvSpPr/>
          <p:nvPr/>
        </p:nvSpPr>
        <p:spPr>
          <a:xfrm>
            <a:off x="819704" y="3257058"/>
            <a:ext cx="10188607" cy="2031325"/>
          </a:xfrm>
          <a:prstGeom prst="rect">
            <a:avLst/>
          </a:prstGeom>
        </p:spPr>
        <p:txBody>
          <a:bodyPr wrap="square">
            <a:spAutoFit/>
          </a:bodyPr>
          <a:lstStyle/>
          <a:p>
            <a:r>
              <a:rPr lang="zh-CN" altLang="en-US" dirty="0"/>
              <a:t>统一建模语言 </a:t>
            </a:r>
            <a:r>
              <a:rPr lang="en-US" altLang="zh-CN" dirty="0"/>
              <a:t>(UML)</a:t>
            </a:r>
            <a:r>
              <a:rPr lang="zh-CN" altLang="en-US" dirty="0"/>
              <a:t>是非专利的第三代建模和规约语言。在开发阶段，</a:t>
            </a:r>
            <a:r>
              <a:rPr lang="en-US" altLang="zh-CN" dirty="0"/>
              <a:t>UML</a:t>
            </a:r>
            <a:r>
              <a:rPr lang="zh-CN" altLang="en-US" dirty="0"/>
              <a:t>是用于说明，可视化，构建和书写面向对象软件制品的设计语言。</a:t>
            </a:r>
            <a:r>
              <a:rPr lang="en-US" altLang="zh-CN" dirty="0"/>
              <a:t>UML</a:t>
            </a:r>
            <a:r>
              <a:rPr lang="zh-CN" altLang="en-US" dirty="0"/>
              <a:t>展现了一系列最佳工程实践，这些最佳实践表现在对大规模、复杂系统进行建模方面非常有效。</a:t>
            </a:r>
          </a:p>
          <a:p>
            <a:r>
              <a:rPr lang="en-US" altLang="zh-CN" dirty="0"/>
              <a:t>UML</a:t>
            </a:r>
            <a:r>
              <a:rPr lang="zh-CN" altLang="en-US" dirty="0"/>
              <a:t>可以贯穿软件开发周期中的每一个阶段。</a:t>
            </a:r>
          </a:p>
          <a:p>
            <a:r>
              <a:rPr lang="en-US" altLang="zh-CN" dirty="0"/>
              <a:t>UML</a:t>
            </a:r>
            <a:r>
              <a:rPr lang="zh-CN" altLang="en-US" dirty="0"/>
              <a:t>最适于数据建模，业务建模，对象建模，组件建模。</a:t>
            </a:r>
          </a:p>
          <a:p>
            <a:r>
              <a:rPr lang="en-US" altLang="zh-CN" dirty="0"/>
              <a:t>UML</a:t>
            </a:r>
            <a:r>
              <a:rPr lang="zh-CN" altLang="en-US" dirty="0"/>
              <a:t>作为一种模型语言，它使开发人员专注于建立产品的模型和结构。当模型建立之后，模型可以被</a:t>
            </a:r>
            <a:r>
              <a:rPr lang="en-US" altLang="zh-CN" dirty="0"/>
              <a:t>UML</a:t>
            </a:r>
            <a:r>
              <a:rPr lang="zh-CN" altLang="en-US" dirty="0"/>
              <a:t>工具转化成指定的程序语言代码。</a:t>
            </a:r>
          </a:p>
        </p:txBody>
      </p:sp>
    </p:spTree>
    <p:extLst>
      <p:ext uri="{BB962C8B-B14F-4D97-AF65-F5344CB8AC3E}">
        <p14:creationId xmlns:p14="http://schemas.microsoft.com/office/powerpoint/2010/main" val="1439452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cxnSp>
        <p:nvCxnSpPr>
          <p:cNvPr id="8" name="直接连接符 7"/>
          <p:cNvCxnSpPr/>
          <p:nvPr/>
        </p:nvCxnSpPr>
        <p:spPr>
          <a:xfrm>
            <a:off x="1048994" y="2624580"/>
            <a:ext cx="9869925" cy="0"/>
          </a:xfrm>
          <a:prstGeom prst="line">
            <a:avLst/>
          </a:prstGeom>
          <a:ln>
            <a:solidFill>
              <a:srgbClr val="4C4C4C"/>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412049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椭圆 9"/>
          <p:cNvSpPr/>
          <p:nvPr/>
        </p:nvSpPr>
        <p:spPr>
          <a:xfrm>
            <a:off x="945605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椭圆 10"/>
          <p:cNvSpPr/>
          <p:nvPr/>
        </p:nvSpPr>
        <p:spPr>
          <a:xfrm>
            <a:off x="678827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p:cNvSpPr/>
          <p:nvPr/>
        </p:nvSpPr>
        <p:spPr>
          <a:xfrm>
            <a:off x="145271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3" name="组合 12"/>
          <p:cNvGrpSpPr/>
          <p:nvPr/>
        </p:nvGrpSpPr>
        <p:grpSpPr>
          <a:xfrm>
            <a:off x="9604562" y="2296831"/>
            <a:ext cx="741664" cy="608915"/>
            <a:chOff x="9688783" y="1959614"/>
            <a:chExt cx="741664" cy="608915"/>
          </a:xfrm>
        </p:grpSpPr>
        <p:sp>
          <p:nvSpPr>
            <p:cNvPr id="14" name="Freeform 232"/>
            <p:cNvSpPr>
              <a:spLocks/>
            </p:cNvSpPr>
            <p:nvPr/>
          </p:nvSpPr>
          <p:spPr bwMode="auto">
            <a:xfrm>
              <a:off x="9688783" y="1959614"/>
              <a:ext cx="741664" cy="473280"/>
            </a:xfrm>
            <a:custGeom>
              <a:avLst/>
              <a:gdLst/>
              <a:ahLst/>
              <a:cxnLst>
                <a:cxn ang="0">
                  <a:pos x="256" y="0"/>
                </a:cxn>
                <a:cxn ang="0">
                  <a:pos x="0" y="142"/>
                </a:cxn>
                <a:cxn ang="0">
                  <a:pos x="256" y="282"/>
                </a:cxn>
                <a:cxn ang="0">
                  <a:pos x="468" y="166"/>
                </a:cxn>
                <a:cxn ang="0">
                  <a:pos x="468" y="328"/>
                </a:cxn>
                <a:cxn ang="0">
                  <a:pos x="514" y="328"/>
                </a:cxn>
                <a:cxn ang="0">
                  <a:pos x="514" y="142"/>
                </a:cxn>
                <a:cxn ang="0">
                  <a:pos x="256" y="0"/>
                </a:cxn>
              </a:cxnLst>
              <a:rect l="0" t="0" r="r" b="b"/>
              <a:pathLst>
                <a:path w="514" h="328">
                  <a:moveTo>
                    <a:pt x="256" y="0"/>
                  </a:moveTo>
                  <a:lnTo>
                    <a:pt x="0" y="142"/>
                  </a:lnTo>
                  <a:lnTo>
                    <a:pt x="256" y="282"/>
                  </a:lnTo>
                  <a:lnTo>
                    <a:pt x="468" y="166"/>
                  </a:lnTo>
                  <a:lnTo>
                    <a:pt x="468" y="328"/>
                  </a:lnTo>
                  <a:lnTo>
                    <a:pt x="514" y="328"/>
                  </a:lnTo>
                  <a:lnTo>
                    <a:pt x="514" y="142"/>
                  </a:lnTo>
                  <a:lnTo>
                    <a:pt x="256"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233"/>
            <p:cNvSpPr>
              <a:spLocks/>
            </p:cNvSpPr>
            <p:nvPr/>
          </p:nvSpPr>
          <p:spPr bwMode="auto">
            <a:xfrm>
              <a:off x="9824418" y="2291487"/>
              <a:ext cx="470394" cy="277042"/>
            </a:xfrm>
            <a:custGeom>
              <a:avLst/>
              <a:gdLst/>
              <a:ahLst/>
              <a:cxnLst>
                <a:cxn ang="0">
                  <a:pos x="0" y="0"/>
                </a:cxn>
                <a:cxn ang="0">
                  <a:pos x="0" y="104"/>
                </a:cxn>
                <a:cxn ang="0">
                  <a:pos x="162" y="192"/>
                </a:cxn>
                <a:cxn ang="0">
                  <a:pos x="326" y="104"/>
                </a:cxn>
                <a:cxn ang="0">
                  <a:pos x="326" y="0"/>
                </a:cxn>
                <a:cxn ang="0">
                  <a:pos x="162" y="98"/>
                </a:cxn>
                <a:cxn ang="0">
                  <a:pos x="0" y="0"/>
                </a:cxn>
              </a:cxnLst>
              <a:rect l="0" t="0" r="r" b="b"/>
              <a:pathLst>
                <a:path w="326" h="192">
                  <a:moveTo>
                    <a:pt x="0" y="0"/>
                  </a:moveTo>
                  <a:lnTo>
                    <a:pt x="0" y="104"/>
                  </a:lnTo>
                  <a:lnTo>
                    <a:pt x="162" y="192"/>
                  </a:lnTo>
                  <a:lnTo>
                    <a:pt x="326" y="104"/>
                  </a:lnTo>
                  <a:lnTo>
                    <a:pt x="326" y="0"/>
                  </a:lnTo>
                  <a:lnTo>
                    <a:pt x="162" y="98"/>
                  </a:lnTo>
                  <a:lnTo>
                    <a:pt x="0"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16" name="Freeform 210"/>
          <p:cNvSpPr>
            <a:spLocks noEditPoints="1"/>
          </p:cNvSpPr>
          <p:nvPr/>
        </p:nvSpPr>
        <p:spPr bwMode="auto">
          <a:xfrm>
            <a:off x="4293989" y="2347948"/>
            <a:ext cx="708701" cy="533280"/>
          </a:xfrm>
          <a:custGeom>
            <a:avLst/>
            <a:gdLst/>
            <a:ahLst/>
            <a:cxnLst>
              <a:cxn ang="0">
                <a:pos x="202" y="202"/>
              </a:cxn>
              <a:cxn ang="0">
                <a:pos x="202" y="202"/>
              </a:cxn>
              <a:cxn ang="0">
                <a:pos x="190" y="200"/>
              </a:cxn>
              <a:cxn ang="0">
                <a:pos x="176" y="194"/>
              </a:cxn>
              <a:cxn ang="0">
                <a:pos x="0" y="102"/>
              </a:cxn>
              <a:cxn ang="0">
                <a:pos x="0" y="278"/>
              </a:cxn>
              <a:cxn ang="0">
                <a:pos x="0" y="278"/>
              </a:cxn>
              <a:cxn ang="0">
                <a:pos x="2" y="288"/>
              </a:cxn>
              <a:cxn ang="0">
                <a:pos x="6" y="296"/>
              </a:cxn>
              <a:cxn ang="0">
                <a:pos x="14" y="302"/>
              </a:cxn>
              <a:cxn ang="0">
                <a:pos x="24" y="304"/>
              </a:cxn>
              <a:cxn ang="0">
                <a:pos x="378" y="304"/>
              </a:cxn>
              <a:cxn ang="0">
                <a:pos x="378" y="304"/>
              </a:cxn>
              <a:cxn ang="0">
                <a:pos x="388" y="302"/>
              </a:cxn>
              <a:cxn ang="0">
                <a:pos x="396" y="296"/>
              </a:cxn>
              <a:cxn ang="0">
                <a:pos x="402" y="288"/>
              </a:cxn>
              <a:cxn ang="0">
                <a:pos x="404" y="278"/>
              </a:cxn>
              <a:cxn ang="0">
                <a:pos x="404" y="102"/>
              </a:cxn>
              <a:cxn ang="0">
                <a:pos x="226" y="194"/>
              </a:cxn>
              <a:cxn ang="0">
                <a:pos x="226" y="194"/>
              </a:cxn>
              <a:cxn ang="0">
                <a:pos x="212" y="200"/>
              </a:cxn>
              <a:cxn ang="0">
                <a:pos x="202" y="202"/>
              </a:cxn>
              <a:cxn ang="0">
                <a:pos x="202" y="202"/>
              </a:cxn>
              <a:cxn ang="0">
                <a:pos x="378" y="0"/>
              </a:cxn>
              <a:cxn ang="0">
                <a:pos x="24" y="0"/>
              </a:cxn>
              <a:cxn ang="0">
                <a:pos x="24" y="0"/>
              </a:cxn>
              <a:cxn ang="0">
                <a:pos x="14" y="2"/>
              </a:cxn>
              <a:cxn ang="0">
                <a:pos x="6" y="8"/>
              </a:cxn>
              <a:cxn ang="0">
                <a:pos x="2" y="16"/>
              </a:cxn>
              <a:cxn ang="0">
                <a:pos x="0" y="26"/>
              </a:cxn>
              <a:cxn ang="0">
                <a:pos x="0" y="44"/>
              </a:cxn>
              <a:cxn ang="0">
                <a:pos x="202" y="152"/>
              </a:cxn>
              <a:cxn ang="0">
                <a:pos x="404" y="44"/>
              </a:cxn>
              <a:cxn ang="0">
                <a:pos x="404" y="26"/>
              </a:cxn>
              <a:cxn ang="0">
                <a:pos x="404" y="26"/>
              </a:cxn>
              <a:cxn ang="0">
                <a:pos x="402" y="16"/>
              </a:cxn>
              <a:cxn ang="0">
                <a:pos x="396" y="8"/>
              </a:cxn>
              <a:cxn ang="0">
                <a:pos x="388" y="2"/>
              </a:cxn>
              <a:cxn ang="0">
                <a:pos x="378" y="0"/>
              </a:cxn>
              <a:cxn ang="0">
                <a:pos x="378" y="0"/>
              </a:cxn>
            </a:cxnLst>
            <a:rect l="0" t="0" r="r" b="b"/>
            <a:pathLst>
              <a:path w="404" h="304">
                <a:moveTo>
                  <a:pt x="202" y="202"/>
                </a:moveTo>
                <a:lnTo>
                  <a:pt x="202" y="202"/>
                </a:lnTo>
                <a:lnTo>
                  <a:pt x="190" y="200"/>
                </a:lnTo>
                <a:lnTo>
                  <a:pt x="176" y="194"/>
                </a:lnTo>
                <a:lnTo>
                  <a:pt x="0" y="102"/>
                </a:lnTo>
                <a:lnTo>
                  <a:pt x="0" y="278"/>
                </a:lnTo>
                <a:lnTo>
                  <a:pt x="0" y="278"/>
                </a:lnTo>
                <a:lnTo>
                  <a:pt x="2" y="288"/>
                </a:lnTo>
                <a:lnTo>
                  <a:pt x="6" y="296"/>
                </a:lnTo>
                <a:lnTo>
                  <a:pt x="14" y="302"/>
                </a:lnTo>
                <a:lnTo>
                  <a:pt x="24" y="304"/>
                </a:lnTo>
                <a:lnTo>
                  <a:pt x="378" y="304"/>
                </a:lnTo>
                <a:lnTo>
                  <a:pt x="378" y="304"/>
                </a:lnTo>
                <a:lnTo>
                  <a:pt x="388" y="302"/>
                </a:lnTo>
                <a:lnTo>
                  <a:pt x="396" y="296"/>
                </a:lnTo>
                <a:lnTo>
                  <a:pt x="402" y="288"/>
                </a:lnTo>
                <a:lnTo>
                  <a:pt x="404" y="278"/>
                </a:lnTo>
                <a:lnTo>
                  <a:pt x="404" y="102"/>
                </a:lnTo>
                <a:lnTo>
                  <a:pt x="226" y="194"/>
                </a:lnTo>
                <a:lnTo>
                  <a:pt x="226" y="194"/>
                </a:lnTo>
                <a:lnTo>
                  <a:pt x="212" y="200"/>
                </a:lnTo>
                <a:lnTo>
                  <a:pt x="202" y="202"/>
                </a:lnTo>
                <a:lnTo>
                  <a:pt x="202" y="202"/>
                </a:lnTo>
                <a:close/>
                <a:moveTo>
                  <a:pt x="378" y="0"/>
                </a:moveTo>
                <a:lnTo>
                  <a:pt x="24" y="0"/>
                </a:lnTo>
                <a:lnTo>
                  <a:pt x="24" y="0"/>
                </a:lnTo>
                <a:lnTo>
                  <a:pt x="14" y="2"/>
                </a:lnTo>
                <a:lnTo>
                  <a:pt x="6" y="8"/>
                </a:lnTo>
                <a:lnTo>
                  <a:pt x="2" y="16"/>
                </a:lnTo>
                <a:lnTo>
                  <a:pt x="0" y="26"/>
                </a:lnTo>
                <a:lnTo>
                  <a:pt x="0" y="44"/>
                </a:lnTo>
                <a:lnTo>
                  <a:pt x="202" y="152"/>
                </a:lnTo>
                <a:lnTo>
                  <a:pt x="404" y="44"/>
                </a:lnTo>
                <a:lnTo>
                  <a:pt x="404" y="26"/>
                </a:lnTo>
                <a:lnTo>
                  <a:pt x="404" y="26"/>
                </a:lnTo>
                <a:lnTo>
                  <a:pt x="402" y="16"/>
                </a:lnTo>
                <a:lnTo>
                  <a:pt x="396" y="8"/>
                </a:lnTo>
                <a:lnTo>
                  <a:pt x="388" y="2"/>
                </a:lnTo>
                <a:lnTo>
                  <a:pt x="378" y="0"/>
                </a:lnTo>
                <a:lnTo>
                  <a:pt x="378"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216"/>
          <p:cNvSpPr>
            <a:spLocks noEditPoints="1"/>
          </p:cNvSpPr>
          <p:nvPr/>
        </p:nvSpPr>
        <p:spPr bwMode="auto">
          <a:xfrm>
            <a:off x="1638418" y="2274055"/>
            <a:ext cx="704591" cy="701051"/>
          </a:xfrm>
          <a:custGeom>
            <a:avLst/>
            <a:gdLst/>
            <a:ahLst/>
            <a:cxnLst>
              <a:cxn ang="0">
                <a:pos x="178" y="0"/>
              </a:cxn>
              <a:cxn ang="0">
                <a:pos x="122" y="16"/>
              </a:cxn>
              <a:cxn ang="0">
                <a:pos x="72" y="46"/>
              </a:cxn>
              <a:cxn ang="0">
                <a:pos x="34" y="88"/>
              </a:cxn>
              <a:cxn ang="0">
                <a:pos x="10" y="140"/>
              </a:cxn>
              <a:cxn ang="0">
                <a:pos x="0" y="198"/>
              </a:cxn>
              <a:cxn ang="0">
                <a:pos x="4" y="238"/>
              </a:cxn>
              <a:cxn ang="0">
                <a:pos x="24" y="292"/>
              </a:cxn>
              <a:cxn ang="0">
                <a:pos x="58" y="338"/>
              </a:cxn>
              <a:cxn ang="0">
                <a:pos x="104" y="372"/>
              </a:cxn>
              <a:cxn ang="0">
                <a:pos x="158" y="392"/>
              </a:cxn>
              <a:cxn ang="0">
                <a:pos x="198" y="396"/>
              </a:cxn>
              <a:cxn ang="0">
                <a:pos x="258" y="388"/>
              </a:cxn>
              <a:cxn ang="0">
                <a:pos x="310" y="362"/>
              </a:cxn>
              <a:cxn ang="0">
                <a:pos x="352" y="324"/>
              </a:cxn>
              <a:cxn ang="0">
                <a:pos x="382" y="276"/>
              </a:cxn>
              <a:cxn ang="0">
                <a:pos x="396" y="218"/>
              </a:cxn>
              <a:cxn ang="0">
                <a:pos x="396" y="178"/>
              </a:cxn>
              <a:cxn ang="0">
                <a:pos x="382" y="122"/>
              </a:cxn>
              <a:cxn ang="0">
                <a:pos x="352" y="72"/>
              </a:cxn>
              <a:cxn ang="0">
                <a:pos x="310" y="34"/>
              </a:cxn>
              <a:cxn ang="0">
                <a:pos x="258" y="8"/>
              </a:cxn>
              <a:cxn ang="0">
                <a:pos x="198" y="0"/>
              </a:cxn>
              <a:cxn ang="0">
                <a:pos x="146" y="198"/>
              </a:cxn>
              <a:cxn ang="0">
                <a:pos x="230" y="244"/>
              </a:cxn>
              <a:cxn ang="0">
                <a:pos x="250" y="234"/>
              </a:cxn>
              <a:cxn ang="0">
                <a:pos x="266" y="234"/>
              </a:cxn>
              <a:cxn ang="0">
                <a:pos x="286" y="244"/>
              </a:cxn>
              <a:cxn ang="0">
                <a:pos x="296" y="264"/>
              </a:cxn>
              <a:cxn ang="0">
                <a:pos x="296" y="280"/>
              </a:cxn>
              <a:cxn ang="0">
                <a:pos x="286" y="300"/>
              </a:cxn>
              <a:cxn ang="0">
                <a:pos x="266" y="310"/>
              </a:cxn>
              <a:cxn ang="0">
                <a:pos x="250" y="310"/>
              </a:cxn>
              <a:cxn ang="0">
                <a:pos x="230" y="300"/>
              </a:cxn>
              <a:cxn ang="0">
                <a:pos x="220" y="280"/>
              </a:cxn>
              <a:cxn ang="0">
                <a:pos x="220" y="266"/>
              </a:cxn>
              <a:cxn ang="0">
                <a:pos x="130" y="230"/>
              </a:cxn>
              <a:cxn ang="0">
                <a:pos x="108" y="238"/>
              </a:cxn>
              <a:cxn ang="0">
                <a:pos x="92" y="234"/>
              </a:cxn>
              <a:cxn ang="0">
                <a:pos x="74" y="220"/>
              </a:cxn>
              <a:cxn ang="0">
                <a:pos x="68" y="198"/>
              </a:cxn>
              <a:cxn ang="0">
                <a:pos x="72" y="182"/>
              </a:cxn>
              <a:cxn ang="0">
                <a:pos x="86" y="166"/>
              </a:cxn>
              <a:cxn ang="0">
                <a:pos x="108" y="158"/>
              </a:cxn>
              <a:cxn ang="0">
                <a:pos x="124" y="162"/>
              </a:cxn>
              <a:cxn ang="0">
                <a:pos x="220" y="130"/>
              </a:cxn>
              <a:cxn ang="0">
                <a:pos x="218" y="124"/>
              </a:cxn>
              <a:cxn ang="0">
                <a:pos x="226" y="102"/>
              </a:cxn>
              <a:cxn ang="0">
                <a:pos x="242" y="88"/>
              </a:cxn>
              <a:cxn ang="0">
                <a:pos x="258" y="86"/>
              </a:cxn>
              <a:cxn ang="0">
                <a:pos x="280" y="92"/>
              </a:cxn>
              <a:cxn ang="0">
                <a:pos x="294" y="110"/>
              </a:cxn>
              <a:cxn ang="0">
                <a:pos x="298" y="124"/>
              </a:cxn>
              <a:cxn ang="0">
                <a:pos x="290" y="146"/>
              </a:cxn>
              <a:cxn ang="0">
                <a:pos x="274" y="162"/>
              </a:cxn>
              <a:cxn ang="0">
                <a:pos x="258" y="164"/>
              </a:cxn>
              <a:cxn ang="0">
                <a:pos x="236" y="156"/>
              </a:cxn>
              <a:cxn ang="0">
                <a:pos x="146" y="192"/>
              </a:cxn>
            </a:cxnLst>
            <a:rect l="0" t="0" r="r" b="b"/>
            <a:pathLst>
              <a:path w="398" h="396">
                <a:moveTo>
                  <a:pt x="198" y="0"/>
                </a:moveTo>
                <a:lnTo>
                  <a:pt x="198" y="0"/>
                </a:lnTo>
                <a:lnTo>
                  <a:pt x="178" y="0"/>
                </a:lnTo>
                <a:lnTo>
                  <a:pt x="158" y="4"/>
                </a:lnTo>
                <a:lnTo>
                  <a:pt x="140" y="8"/>
                </a:lnTo>
                <a:lnTo>
                  <a:pt x="122" y="16"/>
                </a:lnTo>
                <a:lnTo>
                  <a:pt x="104" y="24"/>
                </a:lnTo>
                <a:lnTo>
                  <a:pt x="88" y="34"/>
                </a:lnTo>
                <a:lnTo>
                  <a:pt x="72" y="46"/>
                </a:lnTo>
                <a:lnTo>
                  <a:pt x="58" y="58"/>
                </a:lnTo>
                <a:lnTo>
                  <a:pt x="46" y="72"/>
                </a:lnTo>
                <a:lnTo>
                  <a:pt x="34" y="88"/>
                </a:lnTo>
                <a:lnTo>
                  <a:pt x="24" y="104"/>
                </a:lnTo>
                <a:lnTo>
                  <a:pt x="16" y="122"/>
                </a:lnTo>
                <a:lnTo>
                  <a:pt x="10" y="140"/>
                </a:lnTo>
                <a:lnTo>
                  <a:pt x="4" y="158"/>
                </a:lnTo>
                <a:lnTo>
                  <a:pt x="2" y="178"/>
                </a:lnTo>
                <a:lnTo>
                  <a:pt x="0" y="198"/>
                </a:lnTo>
                <a:lnTo>
                  <a:pt x="0" y="198"/>
                </a:lnTo>
                <a:lnTo>
                  <a:pt x="2" y="218"/>
                </a:lnTo>
                <a:lnTo>
                  <a:pt x="4" y="238"/>
                </a:lnTo>
                <a:lnTo>
                  <a:pt x="10" y="258"/>
                </a:lnTo>
                <a:lnTo>
                  <a:pt x="16" y="276"/>
                </a:lnTo>
                <a:lnTo>
                  <a:pt x="24" y="292"/>
                </a:lnTo>
                <a:lnTo>
                  <a:pt x="34" y="310"/>
                </a:lnTo>
                <a:lnTo>
                  <a:pt x="46" y="324"/>
                </a:lnTo>
                <a:lnTo>
                  <a:pt x="58" y="338"/>
                </a:lnTo>
                <a:lnTo>
                  <a:pt x="72" y="352"/>
                </a:lnTo>
                <a:lnTo>
                  <a:pt x="88" y="362"/>
                </a:lnTo>
                <a:lnTo>
                  <a:pt x="104" y="372"/>
                </a:lnTo>
                <a:lnTo>
                  <a:pt x="122" y="382"/>
                </a:lnTo>
                <a:lnTo>
                  <a:pt x="140" y="388"/>
                </a:lnTo>
                <a:lnTo>
                  <a:pt x="158" y="392"/>
                </a:lnTo>
                <a:lnTo>
                  <a:pt x="178" y="396"/>
                </a:lnTo>
                <a:lnTo>
                  <a:pt x="198" y="396"/>
                </a:lnTo>
                <a:lnTo>
                  <a:pt x="198" y="396"/>
                </a:lnTo>
                <a:lnTo>
                  <a:pt x="220" y="396"/>
                </a:lnTo>
                <a:lnTo>
                  <a:pt x="238" y="392"/>
                </a:lnTo>
                <a:lnTo>
                  <a:pt x="258" y="388"/>
                </a:lnTo>
                <a:lnTo>
                  <a:pt x="276" y="382"/>
                </a:lnTo>
                <a:lnTo>
                  <a:pt x="294" y="372"/>
                </a:lnTo>
                <a:lnTo>
                  <a:pt x="310" y="362"/>
                </a:lnTo>
                <a:lnTo>
                  <a:pt x="326" y="352"/>
                </a:lnTo>
                <a:lnTo>
                  <a:pt x="340" y="338"/>
                </a:lnTo>
                <a:lnTo>
                  <a:pt x="352" y="324"/>
                </a:lnTo>
                <a:lnTo>
                  <a:pt x="364" y="310"/>
                </a:lnTo>
                <a:lnTo>
                  <a:pt x="374" y="292"/>
                </a:lnTo>
                <a:lnTo>
                  <a:pt x="382" y="276"/>
                </a:lnTo>
                <a:lnTo>
                  <a:pt x="388" y="258"/>
                </a:lnTo>
                <a:lnTo>
                  <a:pt x="394" y="238"/>
                </a:lnTo>
                <a:lnTo>
                  <a:pt x="396" y="218"/>
                </a:lnTo>
                <a:lnTo>
                  <a:pt x="398" y="198"/>
                </a:lnTo>
                <a:lnTo>
                  <a:pt x="398" y="198"/>
                </a:lnTo>
                <a:lnTo>
                  <a:pt x="396" y="178"/>
                </a:lnTo>
                <a:lnTo>
                  <a:pt x="394" y="158"/>
                </a:lnTo>
                <a:lnTo>
                  <a:pt x="388" y="140"/>
                </a:lnTo>
                <a:lnTo>
                  <a:pt x="382" y="122"/>
                </a:lnTo>
                <a:lnTo>
                  <a:pt x="374" y="104"/>
                </a:lnTo>
                <a:lnTo>
                  <a:pt x="364" y="88"/>
                </a:lnTo>
                <a:lnTo>
                  <a:pt x="352" y="72"/>
                </a:lnTo>
                <a:lnTo>
                  <a:pt x="340" y="58"/>
                </a:lnTo>
                <a:lnTo>
                  <a:pt x="326" y="46"/>
                </a:lnTo>
                <a:lnTo>
                  <a:pt x="310" y="34"/>
                </a:lnTo>
                <a:lnTo>
                  <a:pt x="294" y="24"/>
                </a:lnTo>
                <a:lnTo>
                  <a:pt x="276" y="16"/>
                </a:lnTo>
                <a:lnTo>
                  <a:pt x="258" y="8"/>
                </a:lnTo>
                <a:lnTo>
                  <a:pt x="238" y="4"/>
                </a:lnTo>
                <a:lnTo>
                  <a:pt x="220" y="0"/>
                </a:lnTo>
                <a:lnTo>
                  <a:pt x="198" y="0"/>
                </a:lnTo>
                <a:lnTo>
                  <a:pt x="198" y="0"/>
                </a:lnTo>
                <a:close/>
                <a:moveTo>
                  <a:pt x="146" y="198"/>
                </a:moveTo>
                <a:lnTo>
                  <a:pt x="146" y="198"/>
                </a:lnTo>
                <a:lnTo>
                  <a:pt x="146" y="204"/>
                </a:lnTo>
                <a:lnTo>
                  <a:pt x="230" y="244"/>
                </a:lnTo>
                <a:lnTo>
                  <a:pt x="230" y="244"/>
                </a:lnTo>
                <a:lnTo>
                  <a:pt x="236" y="240"/>
                </a:lnTo>
                <a:lnTo>
                  <a:pt x="242" y="236"/>
                </a:lnTo>
                <a:lnTo>
                  <a:pt x="250" y="234"/>
                </a:lnTo>
                <a:lnTo>
                  <a:pt x="258" y="232"/>
                </a:lnTo>
                <a:lnTo>
                  <a:pt x="258" y="232"/>
                </a:lnTo>
                <a:lnTo>
                  <a:pt x="266" y="234"/>
                </a:lnTo>
                <a:lnTo>
                  <a:pt x="274" y="236"/>
                </a:lnTo>
                <a:lnTo>
                  <a:pt x="280" y="240"/>
                </a:lnTo>
                <a:lnTo>
                  <a:pt x="286" y="244"/>
                </a:lnTo>
                <a:lnTo>
                  <a:pt x="290" y="250"/>
                </a:lnTo>
                <a:lnTo>
                  <a:pt x="294" y="256"/>
                </a:lnTo>
                <a:lnTo>
                  <a:pt x="296" y="264"/>
                </a:lnTo>
                <a:lnTo>
                  <a:pt x="298" y="272"/>
                </a:lnTo>
                <a:lnTo>
                  <a:pt x="298" y="272"/>
                </a:lnTo>
                <a:lnTo>
                  <a:pt x="296" y="280"/>
                </a:lnTo>
                <a:lnTo>
                  <a:pt x="294" y="288"/>
                </a:lnTo>
                <a:lnTo>
                  <a:pt x="290" y="294"/>
                </a:lnTo>
                <a:lnTo>
                  <a:pt x="286" y="300"/>
                </a:lnTo>
                <a:lnTo>
                  <a:pt x="280" y="304"/>
                </a:lnTo>
                <a:lnTo>
                  <a:pt x="274" y="308"/>
                </a:lnTo>
                <a:lnTo>
                  <a:pt x="266" y="310"/>
                </a:lnTo>
                <a:lnTo>
                  <a:pt x="258" y="312"/>
                </a:lnTo>
                <a:lnTo>
                  <a:pt x="258" y="312"/>
                </a:lnTo>
                <a:lnTo>
                  <a:pt x="250" y="310"/>
                </a:lnTo>
                <a:lnTo>
                  <a:pt x="242" y="308"/>
                </a:lnTo>
                <a:lnTo>
                  <a:pt x="236" y="304"/>
                </a:lnTo>
                <a:lnTo>
                  <a:pt x="230" y="300"/>
                </a:lnTo>
                <a:lnTo>
                  <a:pt x="226" y="294"/>
                </a:lnTo>
                <a:lnTo>
                  <a:pt x="222" y="288"/>
                </a:lnTo>
                <a:lnTo>
                  <a:pt x="220" y="280"/>
                </a:lnTo>
                <a:lnTo>
                  <a:pt x="218" y="272"/>
                </a:lnTo>
                <a:lnTo>
                  <a:pt x="218" y="272"/>
                </a:lnTo>
                <a:lnTo>
                  <a:pt x="220" y="266"/>
                </a:lnTo>
                <a:lnTo>
                  <a:pt x="136" y="226"/>
                </a:lnTo>
                <a:lnTo>
                  <a:pt x="136" y="226"/>
                </a:lnTo>
                <a:lnTo>
                  <a:pt x="130" y="230"/>
                </a:lnTo>
                <a:lnTo>
                  <a:pt x="124" y="234"/>
                </a:lnTo>
                <a:lnTo>
                  <a:pt x="116" y="236"/>
                </a:lnTo>
                <a:lnTo>
                  <a:pt x="108" y="238"/>
                </a:lnTo>
                <a:lnTo>
                  <a:pt x="108" y="238"/>
                </a:lnTo>
                <a:lnTo>
                  <a:pt x="100" y="236"/>
                </a:lnTo>
                <a:lnTo>
                  <a:pt x="92" y="234"/>
                </a:lnTo>
                <a:lnTo>
                  <a:pt x="86" y="230"/>
                </a:lnTo>
                <a:lnTo>
                  <a:pt x="80" y="226"/>
                </a:lnTo>
                <a:lnTo>
                  <a:pt x="74" y="220"/>
                </a:lnTo>
                <a:lnTo>
                  <a:pt x="72" y="214"/>
                </a:lnTo>
                <a:lnTo>
                  <a:pt x="68" y="206"/>
                </a:lnTo>
                <a:lnTo>
                  <a:pt x="68" y="198"/>
                </a:lnTo>
                <a:lnTo>
                  <a:pt x="68" y="198"/>
                </a:lnTo>
                <a:lnTo>
                  <a:pt x="68" y="190"/>
                </a:lnTo>
                <a:lnTo>
                  <a:pt x="72" y="182"/>
                </a:lnTo>
                <a:lnTo>
                  <a:pt x="74" y="176"/>
                </a:lnTo>
                <a:lnTo>
                  <a:pt x="80" y="170"/>
                </a:lnTo>
                <a:lnTo>
                  <a:pt x="86" y="166"/>
                </a:lnTo>
                <a:lnTo>
                  <a:pt x="92" y="162"/>
                </a:lnTo>
                <a:lnTo>
                  <a:pt x="100" y="160"/>
                </a:lnTo>
                <a:lnTo>
                  <a:pt x="108" y="158"/>
                </a:lnTo>
                <a:lnTo>
                  <a:pt x="108" y="158"/>
                </a:lnTo>
                <a:lnTo>
                  <a:pt x="116" y="160"/>
                </a:lnTo>
                <a:lnTo>
                  <a:pt x="124" y="162"/>
                </a:lnTo>
                <a:lnTo>
                  <a:pt x="130" y="166"/>
                </a:lnTo>
                <a:lnTo>
                  <a:pt x="136" y="172"/>
                </a:lnTo>
                <a:lnTo>
                  <a:pt x="220" y="130"/>
                </a:lnTo>
                <a:lnTo>
                  <a:pt x="220" y="130"/>
                </a:lnTo>
                <a:lnTo>
                  <a:pt x="218" y="124"/>
                </a:lnTo>
                <a:lnTo>
                  <a:pt x="218" y="124"/>
                </a:lnTo>
                <a:lnTo>
                  <a:pt x="220" y="116"/>
                </a:lnTo>
                <a:lnTo>
                  <a:pt x="222" y="110"/>
                </a:lnTo>
                <a:lnTo>
                  <a:pt x="226" y="102"/>
                </a:lnTo>
                <a:lnTo>
                  <a:pt x="230" y="98"/>
                </a:lnTo>
                <a:lnTo>
                  <a:pt x="236" y="92"/>
                </a:lnTo>
                <a:lnTo>
                  <a:pt x="242" y="88"/>
                </a:lnTo>
                <a:lnTo>
                  <a:pt x="250" y="86"/>
                </a:lnTo>
                <a:lnTo>
                  <a:pt x="258" y="86"/>
                </a:lnTo>
                <a:lnTo>
                  <a:pt x="258" y="86"/>
                </a:lnTo>
                <a:lnTo>
                  <a:pt x="266" y="86"/>
                </a:lnTo>
                <a:lnTo>
                  <a:pt x="274" y="88"/>
                </a:lnTo>
                <a:lnTo>
                  <a:pt x="280" y="92"/>
                </a:lnTo>
                <a:lnTo>
                  <a:pt x="286" y="98"/>
                </a:lnTo>
                <a:lnTo>
                  <a:pt x="290" y="102"/>
                </a:lnTo>
                <a:lnTo>
                  <a:pt x="294" y="110"/>
                </a:lnTo>
                <a:lnTo>
                  <a:pt x="296" y="116"/>
                </a:lnTo>
                <a:lnTo>
                  <a:pt x="298" y="124"/>
                </a:lnTo>
                <a:lnTo>
                  <a:pt x="298" y="124"/>
                </a:lnTo>
                <a:lnTo>
                  <a:pt x="296" y="132"/>
                </a:lnTo>
                <a:lnTo>
                  <a:pt x="294" y="140"/>
                </a:lnTo>
                <a:lnTo>
                  <a:pt x="290" y="146"/>
                </a:lnTo>
                <a:lnTo>
                  <a:pt x="286" y="152"/>
                </a:lnTo>
                <a:lnTo>
                  <a:pt x="280" y="158"/>
                </a:lnTo>
                <a:lnTo>
                  <a:pt x="274" y="162"/>
                </a:lnTo>
                <a:lnTo>
                  <a:pt x="266" y="164"/>
                </a:lnTo>
                <a:lnTo>
                  <a:pt x="258" y="164"/>
                </a:lnTo>
                <a:lnTo>
                  <a:pt x="258" y="164"/>
                </a:lnTo>
                <a:lnTo>
                  <a:pt x="250" y="164"/>
                </a:lnTo>
                <a:lnTo>
                  <a:pt x="242" y="160"/>
                </a:lnTo>
                <a:lnTo>
                  <a:pt x="236" y="156"/>
                </a:lnTo>
                <a:lnTo>
                  <a:pt x="230" y="152"/>
                </a:lnTo>
                <a:lnTo>
                  <a:pt x="146" y="192"/>
                </a:lnTo>
                <a:lnTo>
                  <a:pt x="146" y="192"/>
                </a:lnTo>
                <a:lnTo>
                  <a:pt x="146" y="198"/>
                </a:lnTo>
                <a:lnTo>
                  <a:pt x="146" y="198"/>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nvGrpSpPr>
          <p:cNvPr id="18" name="组 4"/>
          <p:cNvGrpSpPr/>
          <p:nvPr/>
        </p:nvGrpSpPr>
        <p:grpSpPr>
          <a:xfrm>
            <a:off x="6976008" y="2225213"/>
            <a:ext cx="666459" cy="798733"/>
            <a:chOff x="1536700" y="911225"/>
            <a:chExt cx="831850" cy="996950"/>
          </a:xfrm>
          <a:solidFill>
            <a:srgbClr val="103154"/>
          </a:solidFill>
        </p:grpSpPr>
        <p:sp>
          <p:nvSpPr>
            <p:cNvPr id="19" name="Freeform 47"/>
            <p:cNvSpPr>
              <a:spLocks/>
            </p:cNvSpPr>
            <p:nvPr/>
          </p:nvSpPr>
          <p:spPr bwMode="auto">
            <a:xfrm>
              <a:off x="1838325" y="1765300"/>
              <a:ext cx="234950" cy="50800"/>
            </a:xfrm>
            <a:custGeom>
              <a:avLst/>
              <a:gdLst/>
              <a:ahLst/>
              <a:cxnLst>
                <a:cxn ang="0">
                  <a:pos x="132" y="0"/>
                </a:cxn>
                <a:cxn ang="0">
                  <a:pos x="16" y="0"/>
                </a:cxn>
                <a:cxn ang="0">
                  <a:pos x="16" y="0"/>
                </a:cxn>
                <a:cxn ang="0">
                  <a:pos x="8" y="2"/>
                </a:cxn>
                <a:cxn ang="0">
                  <a:pos x="4" y="6"/>
                </a:cxn>
                <a:cxn ang="0">
                  <a:pos x="0" y="10"/>
                </a:cxn>
                <a:cxn ang="0">
                  <a:pos x="0" y="16"/>
                </a:cxn>
                <a:cxn ang="0">
                  <a:pos x="0" y="16"/>
                </a:cxn>
                <a:cxn ang="0">
                  <a:pos x="0" y="22"/>
                </a:cxn>
                <a:cxn ang="0">
                  <a:pos x="4" y="28"/>
                </a:cxn>
                <a:cxn ang="0">
                  <a:pos x="8" y="32"/>
                </a:cxn>
                <a:cxn ang="0">
                  <a:pos x="16" y="32"/>
                </a:cxn>
                <a:cxn ang="0">
                  <a:pos x="132" y="32"/>
                </a:cxn>
                <a:cxn ang="0">
                  <a:pos x="132" y="32"/>
                </a:cxn>
                <a:cxn ang="0">
                  <a:pos x="138" y="32"/>
                </a:cxn>
                <a:cxn ang="0">
                  <a:pos x="142" y="28"/>
                </a:cxn>
                <a:cxn ang="0">
                  <a:pos x="146" y="22"/>
                </a:cxn>
                <a:cxn ang="0">
                  <a:pos x="148" y="16"/>
                </a:cxn>
                <a:cxn ang="0">
                  <a:pos x="148" y="16"/>
                </a:cxn>
                <a:cxn ang="0">
                  <a:pos x="146" y="10"/>
                </a:cxn>
                <a:cxn ang="0">
                  <a:pos x="142" y="6"/>
                </a:cxn>
                <a:cxn ang="0">
                  <a:pos x="138" y="2"/>
                </a:cxn>
                <a:cxn ang="0">
                  <a:pos x="132" y="0"/>
                </a:cxn>
                <a:cxn ang="0">
                  <a:pos x="132" y="0"/>
                </a:cxn>
              </a:cxnLst>
              <a:rect l="0" t="0" r="r" b="b"/>
              <a:pathLst>
                <a:path w="148" h="32">
                  <a:moveTo>
                    <a:pt x="132" y="0"/>
                  </a:moveTo>
                  <a:lnTo>
                    <a:pt x="16" y="0"/>
                  </a:lnTo>
                  <a:lnTo>
                    <a:pt x="16" y="0"/>
                  </a:lnTo>
                  <a:lnTo>
                    <a:pt x="8" y="2"/>
                  </a:lnTo>
                  <a:lnTo>
                    <a:pt x="4" y="6"/>
                  </a:lnTo>
                  <a:lnTo>
                    <a:pt x="0" y="10"/>
                  </a:lnTo>
                  <a:lnTo>
                    <a:pt x="0" y="16"/>
                  </a:lnTo>
                  <a:lnTo>
                    <a:pt x="0" y="16"/>
                  </a:lnTo>
                  <a:lnTo>
                    <a:pt x="0" y="22"/>
                  </a:lnTo>
                  <a:lnTo>
                    <a:pt x="4" y="28"/>
                  </a:lnTo>
                  <a:lnTo>
                    <a:pt x="8" y="32"/>
                  </a:lnTo>
                  <a:lnTo>
                    <a:pt x="16" y="32"/>
                  </a:lnTo>
                  <a:lnTo>
                    <a:pt x="132" y="32"/>
                  </a:lnTo>
                  <a:lnTo>
                    <a:pt x="132" y="32"/>
                  </a:lnTo>
                  <a:lnTo>
                    <a:pt x="138" y="32"/>
                  </a:lnTo>
                  <a:lnTo>
                    <a:pt x="142" y="28"/>
                  </a:lnTo>
                  <a:lnTo>
                    <a:pt x="146" y="22"/>
                  </a:lnTo>
                  <a:lnTo>
                    <a:pt x="148" y="16"/>
                  </a:lnTo>
                  <a:lnTo>
                    <a:pt x="148" y="16"/>
                  </a:lnTo>
                  <a:lnTo>
                    <a:pt x="146" y="10"/>
                  </a:lnTo>
                  <a:lnTo>
                    <a:pt x="142" y="6"/>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0" name="Freeform 48"/>
            <p:cNvSpPr>
              <a:spLocks/>
            </p:cNvSpPr>
            <p:nvPr/>
          </p:nvSpPr>
          <p:spPr bwMode="auto">
            <a:xfrm>
              <a:off x="1838325" y="1857375"/>
              <a:ext cx="234950" cy="50800"/>
            </a:xfrm>
            <a:custGeom>
              <a:avLst/>
              <a:gdLst/>
              <a:ahLst/>
              <a:cxnLst>
                <a:cxn ang="0">
                  <a:pos x="132" y="0"/>
                </a:cxn>
                <a:cxn ang="0">
                  <a:pos x="16" y="0"/>
                </a:cxn>
                <a:cxn ang="0">
                  <a:pos x="16" y="0"/>
                </a:cxn>
                <a:cxn ang="0">
                  <a:pos x="8" y="2"/>
                </a:cxn>
                <a:cxn ang="0">
                  <a:pos x="4" y="4"/>
                </a:cxn>
                <a:cxn ang="0">
                  <a:pos x="0" y="10"/>
                </a:cxn>
                <a:cxn ang="0">
                  <a:pos x="0" y="16"/>
                </a:cxn>
                <a:cxn ang="0">
                  <a:pos x="0" y="16"/>
                </a:cxn>
                <a:cxn ang="0">
                  <a:pos x="0" y="22"/>
                </a:cxn>
                <a:cxn ang="0">
                  <a:pos x="4" y="28"/>
                </a:cxn>
                <a:cxn ang="0">
                  <a:pos x="8" y="30"/>
                </a:cxn>
                <a:cxn ang="0">
                  <a:pos x="16" y="32"/>
                </a:cxn>
                <a:cxn ang="0">
                  <a:pos x="132" y="32"/>
                </a:cxn>
                <a:cxn ang="0">
                  <a:pos x="132" y="32"/>
                </a:cxn>
                <a:cxn ang="0">
                  <a:pos x="138" y="30"/>
                </a:cxn>
                <a:cxn ang="0">
                  <a:pos x="142" y="28"/>
                </a:cxn>
                <a:cxn ang="0">
                  <a:pos x="146" y="22"/>
                </a:cxn>
                <a:cxn ang="0">
                  <a:pos x="148" y="16"/>
                </a:cxn>
                <a:cxn ang="0">
                  <a:pos x="148" y="16"/>
                </a:cxn>
                <a:cxn ang="0">
                  <a:pos x="146" y="10"/>
                </a:cxn>
                <a:cxn ang="0">
                  <a:pos x="142" y="4"/>
                </a:cxn>
                <a:cxn ang="0">
                  <a:pos x="138" y="2"/>
                </a:cxn>
                <a:cxn ang="0">
                  <a:pos x="132" y="0"/>
                </a:cxn>
                <a:cxn ang="0">
                  <a:pos x="132" y="0"/>
                </a:cxn>
              </a:cxnLst>
              <a:rect l="0" t="0" r="r" b="b"/>
              <a:pathLst>
                <a:path w="148" h="32">
                  <a:moveTo>
                    <a:pt x="132" y="0"/>
                  </a:moveTo>
                  <a:lnTo>
                    <a:pt x="16" y="0"/>
                  </a:lnTo>
                  <a:lnTo>
                    <a:pt x="16" y="0"/>
                  </a:lnTo>
                  <a:lnTo>
                    <a:pt x="8" y="2"/>
                  </a:lnTo>
                  <a:lnTo>
                    <a:pt x="4" y="4"/>
                  </a:lnTo>
                  <a:lnTo>
                    <a:pt x="0" y="10"/>
                  </a:lnTo>
                  <a:lnTo>
                    <a:pt x="0" y="16"/>
                  </a:lnTo>
                  <a:lnTo>
                    <a:pt x="0" y="16"/>
                  </a:lnTo>
                  <a:lnTo>
                    <a:pt x="0" y="22"/>
                  </a:lnTo>
                  <a:lnTo>
                    <a:pt x="4" y="28"/>
                  </a:lnTo>
                  <a:lnTo>
                    <a:pt x="8" y="30"/>
                  </a:lnTo>
                  <a:lnTo>
                    <a:pt x="16" y="32"/>
                  </a:lnTo>
                  <a:lnTo>
                    <a:pt x="132" y="32"/>
                  </a:lnTo>
                  <a:lnTo>
                    <a:pt x="132" y="32"/>
                  </a:lnTo>
                  <a:lnTo>
                    <a:pt x="138" y="30"/>
                  </a:lnTo>
                  <a:lnTo>
                    <a:pt x="142" y="28"/>
                  </a:lnTo>
                  <a:lnTo>
                    <a:pt x="146" y="22"/>
                  </a:lnTo>
                  <a:lnTo>
                    <a:pt x="148" y="16"/>
                  </a:lnTo>
                  <a:lnTo>
                    <a:pt x="148" y="16"/>
                  </a:lnTo>
                  <a:lnTo>
                    <a:pt x="146" y="10"/>
                  </a:lnTo>
                  <a:lnTo>
                    <a:pt x="142" y="4"/>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1" name="Freeform 49"/>
            <p:cNvSpPr>
              <a:spLocks noEditPoints="1"/>
            </p:cNvSpPr>
            <p:nvPr/>
          </p:nvSpPr>
          <p:spPr bwMode="auto">
            <a:xfrm>
              <a:off x="1714500" y="1143000"/>
              <a:ext cx="476250" cy="581025"/>
            </a:xfrm>
            <a:custGeom>
              <a:avLst/>
              <a:gdLst/>
              <a:ahLst/>
              <a:cxnLst>
                <a:cxn ang="0">
                  <a:pos x="150" y="0"/>
                </a:cxn>
                <a:cxn ang="0">
                  <a:pos x="142" y="0"/>
                </a:cxn>
                <a:cxn ang="0">
                  <a:pos x="100" y="10"/>
                </a:cxn>
                <a:cxn ang="0">
                  <a:pos x="62" y="28"/>
                </a:cxn>
                <a:cxn ang="0">
                  <a:pos x="32" y="58"/>
                </a:cxn>
                <a:cxn ang="0">
                  <a:pos x="12" y="94"/>
                </a:cxn>
                <a:cxn ang="0">
                  <a:pos x="2" y="136"/>
                </a:cxn>
                <a:cxn ang="0">
                  <a:pos x="2" y="166"/>
                </a:cxn>
                <a:cxn ang="0">
                  <a:pos x="16" y="214"/>
                </a:cxn>
                <a:cxn ang="0">
                  <a:pos x="56" y="266"/>
                </a:cxn>
                <a:cxn ang="0">
                  <a:pos x="72" y="290"/>
                </a:cxn>
                <a:cxn ang="0">
                  <a:pos x="78" y="322"/>
                </a:cxn>
                <a:cxn ang="0">
                  <a:pos x="78" y="340"/>
                </a:cxn>
                <a:cxn ang="0">
                  <a:pos x="96" y="364"/>
                </a:cxn>
                <a:cxn ang="0">
                  <a:pos x="150" y="366"/>
                </a:cxn>
                <a:cxn ang="0">
                  <a:pos x="192" y="366"/>
                </a:cxn>
                <a:cxn ang="0">
                  <a:pos x="214" y="356"/>
                </a:cxn>
                <a:cxn ang="0">
                  <a:pos x="224" y="334"/>
                </a:cxn>
                <a:cxn ang="0">
                  <a:pos x="224" y="304"/>
                </a:cxn>
                <a:cxn ang="0">
                  <a:pos x="236" y="276"/>
                </a:cxn>
                <a:cxn ang="0">
                  <a:pos x="266" y="242"/>
                </a:cxn>
                <a:cxn ang="0">
                  <a:pos x="290" y="198"/>
                </a:cxn>
                <a:cxn ang="0">
                  <a:pos x="300" y="150"/>
                </a:cxn>
                <a:cxn ang="0">
                  <a:pos x="298" y="122"/>
                </a:cxn>
                <a:cxn ang="0">
                  <a:pos x="284" y="82"/>
                </a:cxn>
                <a:cxn ang="0">
                  <a:pos x="260" y="48"/>
                </a:cxn>
                <a:cxn ang="0">
                  <a:pos x="226" y="22"/>
                </a:cxn>
                <a:cxn ang="0">
                  <a:pos x="188" y="6"/>
                </a:cxn>
                <a:cxn ang="0">
                  <a:pos x="158" y="0"/>
                </a:cxn>
                <a:cxn ang="0">
                  <a:pos x="244" y="156"/>
                </a:cxn>
                <a:cxn ang="0">
                  <a:pos x="234" y="146"/>
                </a:cxn>
                <a:cxn ang="0">
                  <a:pos x="232" y="126"/>
                </a:cxn>
                <a:cxn ang="0">
                  <a:pos x="214" y="92"/>
                </a:cxn>
                <a:cxn ang="0">
                  <a:pos x="182" y="72"/>
                </a:cxn>
                <a:cxn ang="0">
                  <a:pos x="160" y="68"/>
                </a:cxn>
                <a:cxn ang="0">
                  <a:pos x="150" y="50"/>
                </a:cxn>
                <a:cxn ang="0">
                  <a:pos x="156" y="38"/>
                </a:cxn>
                <a:cxn ang="0">
                  <a:pos x="170" y="32"/>
                </a:cxn>
                <a:cxn ang="0">
                  <a:pos x="226" y="52"/>
                </a:cxn>
                <a:cxn ang="0">
                  <a:pos x="262" y="98"/>
                </a:cxn>
                <a:cxn ang="0">
                  <a:pos x="270" y="138"/>
                </a:cxn>
                <a:cxn ang="0">
                  <a:pos x="266" y="152"/>
                </a:cxn>
                <a:cxn ang="0">
                  <a:pos x="252" y="158"/>
                </a:cxn>
              </a:cxnLst>
              <a:rect l="0" t="0" r="r" b="b"/>
              <a:pathLst>
                <a:path w="300" h="366">
                  <a:moveTo>
                    <a:pt x="158" y="0"/>
                  </a:moveTo>
                  <a:lnTo>
                    <a:pt x="158" y="0"/>
                  </a:lnTo>
                  <a:lnTo>
                    <a:pt x="150" y="0"/>
                  </a:lnTo>
                  <a:lnTo>
                    <a:pt x="150" y="0"/>
                  </a:lnTo>
                  <a:lnTo>
                    <a:pt x="142" y="0"/>
                  </a:lnTo>
                  <a:lnTo>
                    <a:pt x="142" y="0"/>
                  </a:lnTo>
                  <a:lnTo>
                    <a:pt x="128" y="2"/>
                  </a:lnTo>
                  <a:lnTo>
                    <a:pt x="114" y="6"/>
                  </a:lnTo>
                  <a:lnTo>
                    <a:pt x="100" y="10"/>
                  </a:lnTo>
                  <a:lnTo>
                    <a:pt x="88" y="14"/>
                  </a:lnTo>
                  <a:lnTo>
                    <a:pt x="74" y="22"/>
                  </a:lnTo>
                  <a:lnTo>
                    <a:pt x="62" y="28"/>
                  </a:lnTo>
                  <a:lnTo>
                    <a:pt x="52" y="38"/>
                  </a:lnTo>
                  <a:lnTo>
                    <a:pt x="42" y="48"/>
                  </a:lnTo>
                  <a:lnTo>
                    <a:pt x="32" y="58"/>
                  </a:lnTo>
                  <a:lnTo>
                    <a:pt x="24" y="68"/>
                  </a:lnTo>
                  <a:lnTo>
                    <a:pt x="18" y="82"/>
                  </a:lnTo>
                  <a:lnTo>
                    <a:pt x="12" y="94"/>
                  </a:lnTo>
                  <a:lnTo>
                    <a:pt x="6" y="108"/>
                  </a:lnTo>
                  <a:lnTo>
                    <a:pt x="4" y="122"/>
                  </a:lnTo>
                  <a:lnTo>
                    <a:pt x="2" y="136"/>
                  </a:lnTo>
                  <a:lnTo>
                    <a:pt x="0" y="150"/>
                  </a:lnTo>
                  <a:lnTo>
                    <a:pt x="0" y="150"/>
                  </a:lnTo>
                  <a:lnTo>
                    <a:pt x="2" y="166"/>
                  </a:lnTo>
                  <a:lnTo>
                    <a:pt x="4" y="182"/>
                  </a:lnTo>
                  <a:lnTo>
                    <a:pt x="10" y="198"/>
                  </a:lnTo>
                  <a:lnTo>
                    <a:pt x="16" y="214"/>
                  </a:lnTo>
                  <a:lnTo>
                    <a:pt x="26" y="228"/>
                  </a:lnTo>
                  <a:lnTo>
                    <a:pt x="34" y="242"/>
                  </a:lnTo>
                  <a:lnTo>
                    <a:pt x="56" y="266"/>
                  </a:lnTo>
                  <a:lnTo>
                    <a:pt x="56" y="266"/>
                  </a:lnTo>
                  <a:lnTo>
                    <a:pt x="66" y="276"/>
                  </a:lnTo>
                  <a:lnTo>
                    <a:pt x="72" y="290"/>
                  </a:lnTo>
                  <a:lnTo>
                    <a:pt x="72" y="290"/>
                  </a:lnTo>
                  <a:lnTo>
                    <a:pt x="76" y="304"/>
                  </a:lnTo>
                  <a:lnTo>
                    <a:pt x="78" y="322"/>
                  </a:lnTo>
                  <a:lnTo>
                    <a:pt x="78" y="334"/>
                  </a:lnTo>
                  <a:lnTo>
                    <a:pt x="78" y="334"/>
                  </a:lnTo>
                  <a:lnTo>
                    <a:pt x="78" y="340"/>
                  </a:lnTo>
                  <a:lnTo>
                    <a:pt x="80" y="346"/>
                  </a:lnTo>
                  <a:lnTo>
                    <a:pt x="86" y="356"/>
                  </a:lnTo>
                  <a:lnTo>
                    <a:pt x="96" y="364"/>
                  </a:lnTo>
                  <a:lnTo>
                    <a:pt x="102" y="366"/>
                  </a:lnTo>
                  <a:lnTo>
                    <a:pt x="110" y="366"/>
                  </a:lnTo>
                  <a:lnTo>
                    <a:pt x="150" y="366"/>
                  </a:lnTo>
                  <a:lnTo>
                    <a:pt x="150" y="366"/>
                  </a:lnTo>
                  <a:lnTo>
                    <a:pt x="192" y="366"/>
                  </a:lnTo>
                  <a:lnTo>
                    <a:pt x="192" y="366"/>
                  </a:lnTo>
                  <a:lnTo>
                    <a:pt x="198" y="366"/>
                  </a:lnTo>
                  <a:lnTo>
                    <a:pt x="204" y="364"/>
                  </a:lnTo>
                  <a:lnTo>
                    <a:pt x="214" y="356"/>
                  </a:lnTo>
                  <a:lnTo>
                    <a:pt x="220" y="346"/>
                  </a:lnTo>
                  <a:lnTo>
                    <a:pt x="222" y="340"/>
                  </a:lnTo>
                  <a:lnTo>
                    <a:pt x="224" y="334"/>
                  </a:lnTo>
                  <a:lnTo>
                    <a:pt x="224" y="322"/>
                  </a:lnTo>
                  <a:lnTo>
                    <a:pt x="224" y="322"/>
                  </a:lnTo>
                  <a:lnTo>
                    <a:pt x="224" y="304"/>
                  </a:lnTo>
                  <a:lnTo>
                    <a:pt x="228" y="290"/>
                  </a:lnTo>
                  <a:lnTo>
                    <a:pt x="228" y="290"/>
                  </a:lnTo>
                  <a:lnTo>
                    <a:pt x="236" y="276"/>
                  </a:lnTo>
                  <a:lnTo>
                    <a:pt x="244" y="266"/>
                  </a:lnTo>
                  <a:lnTo>
                    <a:pt x="244" y="266"/>
                  </a:lnTo>
                  <a:lnTo>
                    <a:pt x="266" y="242"/>
                  </a:lnTo>
                  <a:lnTo>
                    <a:pt x="276" y="228"/>
                  </a:lnTo>
                  <a:lnTo>
                    <a:pt x="284" y="214"/>
                  </a:lnTo>
                  <a:lnTo>
                    <a:pt x="290" y="198"/>
                  </a:lnTo>
                  <a:lnTo>
                    <a:pt x="296" y="182"/>
                  </a:lnTo>
                  <a:lnTo>
                    <a:pt x="298" y="166"/>
                  </a:lnTo>
                  <a:lnTo>
                    <a:pt x="300" y="150"/>
                  </a:lnTo>
                  <a:lnTo>
                    <a:pt x="300" y="150"/>
                  </a:lnTo>
                  <a:lnTo>
                    <a:pt x="300" y="136"/>
                  </a:lnTo>
                  <a:lnTo>
                    <a:pt x="298" y="122"/>
                  </a:lnTo>
                  <a:lnTo>
                    <a:pt x="294" y="108"/>
                  </a:lnTo>
                  <a:lnTo>
                    <a:pt x="290" y="94"/>
                  </a:lnTo>
                  <a:lnTo>
                    <a:pt x="284" y="82"/>
                  </a:lnTo>
                  <a:lnTo>
                    <a:pt x="276" y="70"/>
                  </a:lnTo>
                  <a:lnTo>
                    <a:pt x="268" y="58"/>
                  </a:lnTo>
                  <a:lnTo>
                    <a:pt x="260" y="48"/>
                  </a:lnTo>
                  <a:lnTo>
                    <a:pt x="250" y="38"/>
                  </a:lnTo>
                  <a:lnTo>
                    <a:pt x="238" y="30"/>
                  </a:lnTo>
                  <a:lnTo>
                    <a:pt x="226" y="22"/>
                  </a:lnTo>
                  <a:lnTo>
                    <a:pt x="214" y="14"/>
                  </a:lnTo>
                  <a:lnTo>
                    <a:pt x="202" y="10"/>
                  </a:lnTo>
                  <a:lnTo>
                    <a:pt x="188" y="6"/>
                  </a:lnTo>
                  <a:lnTo>
                    <a:pt x="174" y="2"/>
                  </a:lnTo>
                  <a:lnTo>
                    <a:pt x="158" y="0"/>
                  </a:lnTo>
                  <a:lnTo>
                    <a:pt x="158" y="0"/>
                  </a:lnTo>
                  <a:close/>
                  <a:moveTo>
                    <a:pt x="252" y="158"/>
                  </a:moveTo>
                  <a:lnTo>
                    <a:pt x="252" y="158"/>
                  </a:lnTo>
                  <a:lnTo>
                    <a:pt x="244" y="156"/>
                  </a:lnTo>
                  <a:lnTo>
                    <a:pt x="238" y="152"/>
                  </a:lnTo>
                  <a:lnTo>
                    <a:pt x="238" y="152"/>
                  </a:lnTo>
                  <a:lnTo>
                    <a:pt x="234" y="146"/>
                  </a:lnTo>
                  <a:lnTo>
                    <a:pt x="232" y="138"/>
                  </a:lnTo>
                  <a:lnTo>
                    <a:pt x="232" y="138"/>
                  </a:lnTo>
                  <a:lnTo>
                    <a:pt x="232" y="126"/>
                  </a:lnTo>
                  <a:lnTo>
                    <a:pt x="228" y="112"/>
                  </a:lnTo>
                  <a:lnTo>
                    <a:pt x="222" y="102"/>
                  </a:lnTo>
                  <a:lnTo>
                    <a:pt x="214" y="92"/>
                  </a:lnTo>
                  <a:lnTo>
                    <a:pt x="204" y="84"/>
                  </a:lnTo>
                  <a:lnTo>
                    <a:pt x="194" y="76"/>
                  </a:lnTo>
                  <a:lnTo>
                    <a:pt x="182" y="72"/>
                  </a:lnTo>
                  <a:lnTo>
                    <a:pt x="168" y="70"/>
                  </a:lnTo>
                  <a:lnTo>
                    <a:pt x="168" y="70"/>
                  </a:lnTo>
                  <a:lnTo>
                    <a:pt x="160" y="68"/>
                  </a:lnTo>
                  <a:lnTo>
                    <a:pt x="154" y="64"/>
                  </a:lnTo>
                  <a:lnTo>
                    <a:pt x="150" y="58"/>
                  </a:lnTo>
                  <a:lnTo>
                    <a:pt x="150" y="50"/>
                  </a:lnTo>
                  <a:lnTo>
                    <a:pt x="150" y="50"/>
                  </a:lnTo>
                  <a:lnTo>
                    <a:pt x="152" y="42"/>
                  </a:lnTo>
                  <a:lnTo>
                    <a:pt x="156" y="38"/>
                  </a:lnTo>
                  <a:lnTo>
                    <a:pt x="162" y="34"/>
                  </a:lnTo>
                  <a:lnTo>
                    <a:pt x="170" y="32"/>
                  </a:lnTo>
                  <a:lnTo>
                    <a:pt x="170" y="32"/>
                  </a:lnTo>
                  <a:lnTo>
                    <a:pt x="190" y="36"/>
                  </a:lnTo>
                  <a:lnTo>
                    <a:pt x="210" y="42"/>
                  </a:lnTo>
                  <a:lnTo>
                    <a:pt x="226" y="52"/>
                  </a:lnTo>
                  <a:lnTo>
                    <a:pt x="242" y="66"/>
                  </a:lnTo>
                  <a:lnTo>
                    <a:pt x="254" y="80"/>
                  </a:lnTo>
                  <a:lnTo>
                    <a:pt x="262" y="98"/>
                  </a:lnTo>
                  <a:lnTo>
                    <a:pt x="268" y="118"/>
                  </a:lnTo>
                  <a:lnTo>
                    <a:pt x="270" y="138"/>
                  </a:lnTo>
                  <a:lnTo>
                    <a:pt x="270" y="138"/>
                  </a:lnTo>
                  <a:lnTo>
                    <a:pt x="270" y="146"/>
                  </a:lnTo>
                  <a:lnTo>
                    <a:pt x="266" y="152"/>
                  </a:lnTo>
                  <a:lnTo>
                    <a:pt x="266" y="152"/>
                  </a:lnTo>
                  <a:lnTo>
                    <a:pt x="260" y="156"/>
                  </a:lnTo>
                  <a:lnTo>
                    <a:pt x="252" y="158"/>
                  </a:lnTo>
                  <a:lnTo>
                    <a:pt x="252" y="1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2" name="Rectangle 50"/>
            <p:cNvSpPr>
              <a:spLocks noChangeArrowheads="1"/>
            </p:cNvSpPr>
            <p:nvPr/>
          </p:nvSpPr>
          <p:spPr bwMode="auto">
            <a:xfrm>
              <a:off x="1838325" y="1609725"/>
              <a:ext cx="234950" cy="1143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3" name="Rectangle 51"/>
            <p:cNvSpPr>
              <a:spLocks noChangeArrowheads="1"/>
            </p:cNvSpPr>
            <p:nvPr/>
          </p:nvSpPr>
          <p:spPr bwMode="auto">
            <a:xfrm>
              <a:off x="1838325" y="1765300"/>
              <a:ext cx="234950" cy="508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4" name="Freeform 52"/>
            <p:cNvSpPr>
              <a:spLocks/>
            </p:cNvSpPr>
            <p:nvPr/>
          </p:nvSpPr>
          <p:spPr bwMode="auto">
            <a:xfrm>
              <a:off x="1927225" y="911225"/>
              <a:ext cx="53975" cy="180975"/>
            </a:xfrm>
            <a:custGeom>
              <a:avLst/>
              <a:gdLst/>
              <a:ahLst/>
              <a:cxnLst>
                <a:cxn ang="0">
                  <a:pos x="34" y="112"/>
                </a:cxn>
                <a:cxn ang="0">
                  <a:pos x="4" y="114"/>
                </a:cxn>
                <a:cxn ang="0">
                  <a:pos x="0" y="0"/>
                </a:cxn>
                <a:cxn ang="0">
                  <a:pos x="28" y="0"/>
                </a:cxn>
                <a:cxn ang="0">
                  <a:pos x="34" y="112"/>
                </a:cxn>
              </a:cxnLst>
              <a:rect l="0" t="0" r="r" b="b"/>
              <a:pathLst>
                <a:path w="34" h="114">
                  <a:moveTo>
                    <a:pt x="34" y="112"/>
                  </a:moveTo>
                  <a:lnTo>
                    <a:pt x="4" y="114"/>
                  </a:lnTo>
                  <a:lnTo>
                    <a:pt x="0" y="0"/>
                  </a:lnTo>
                  <a:lnTo>
                    <a:pt x="28" y="0"/>
                  </a:lnTo>
                  <a:lnTo>
                    <a:pt x="34"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5" name="Freeform 53"/>
            <p:cNvSpPr>
              <a:spLocks/>
            </p:cNvSpPr>
            <p:nvPr/>
          </p:nvSpPr>
          <p:spPr bwMode="auto">
            <a:xfrm>
              <a:off x="1698625" y="962025"/>
              <a:ext cx="130175" cy="177800"/>
            </a:xfrm>
            <a:custGeom>
              <a:avLst/>
              <a:gdLst/>
              <a:ahLst/>
              <a:cxnLst>
                <a:cxn ang="0">
                  <a:pos x="58" y="112"/>
                </a:cxn>
                <a:cxn ang="0">
                  <a:pos x="0" y="14"/>
                </a:cxn>
                <a:cxn ang="0">
                  <a:pos x="26" y="0"/>
                </a:cxn>
                <a:cxn ang="0">
                  <a:pos x="82" y="98"/>
                </a:cxn>
                <a:cxn ang="0">
                  <a:pos x="58" y="112"/>
                </a:cxn>
              </a:cxnLst>
              <a:rect l="0" t="0" r="r" b="b"/>
              <a:pathLst>
                <a:path w="82" h="112">
                  <a:moveTo>
                    <a:pt x="58" y="112"/>
                  </a:moveTo>
                  <a:lnTo>
                    <a:pt x="0" y="14"/>
                  </a:lnTo>
                  <a:lnTo>
                    <a:pt x="26" y="0"/>
                  </a:lnTo>
                  <a:lnTo>
                    <a:pt x="82" y="98"/>
                  </a:lnTo>
                  <a:lnTo>
                    <a:pt x="58"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6" name="Freeform 54"/>
            <p:cNvSpPr>
              <a:spLocks/>
            </p:cNvSpPr>
            <p:nvPr/>
          </p:nvSpPr>
          <p:spPr bwMode="auto">
            <a:xfrm>
              <a:off x="1536700" y="1123950"/>
              <a:ext cx="180975" cy="130175"/>
            </a:xfrm>
            <a:custGeom>
              <a:avLst/>
              <a:gdLst/>
              <a:ahLst/>
              <a:cxnLst>
                <a:cxn ang="0">
                  <a:pos x="14" y="0"/>
                </a:cxn>
                <a:cxn ang="0">
                  <a:pos x="114" y="58"/>
                </a:cxn>
                <a:cxn ang="0">
                  <a:pos x="98" y="82"/>
                </a:cxn>
                <a:cxn ang="0">
                  <a:pos x="0" y="26"/>
                </a:cxn>
                <a:cxn ang="0">
                  <a:pos x="14" y="0"/>
                </a:cxn>
              </a:cxnLst>
              <a:rect l="0" t="0" r="r" b="b"/>
              <a:pathLst>
                <a:path w="114" h="82">
                  <a:moveTo>
                    <a:pt x="14" y="0"/>
                  </a:moveTo>
                  <a:lnTo>
                    <a:pt x="114" y="58"/>
                  </a:lnTo>
                  <a:lnTo>
                    <a:pt x="98" y="82"/>
                  </a:lnTo>
                  <a:lnTo>
                    <a:pt x="0" y="26"/>
                  </a:lnTo>
                  <a:lnTo>
                    <a:pt x="1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7" name="Freeform 55"/>
            <p:cNvSpPr>
              <a:spLocks/>
            </p:cNvSpPr>
            <p:nvPr/>
          </p:nvSpPr>
          <p:spPr bwMode="auto">
            <a:xfrm>
              <a:off x="2190750" y="1123950"/>
              <a:ext cx="177800" cy="130175"/>
            </a:xfrm>
            <a:custGeom>
              <a:avLst/>
              <a:gdLst/>
              <a:ahLst/>
              <a:cxnLst>
                <a:cxn ang="0">
                  <a:pos x="98" y="0"/>
                </a:cxn>
                <a:cxn ang="0">
                  <a:pos x="0" y="58"/>
                </a:cxn>
                <a:cxn ang="0">
                  <a:pos x="14" y="82"/>
                </a:cxn>
                <a:cxn ang="0">
                  <a:pos x="112" y="26"/>
                </a:cxn>
                <a:cxn ang="0">
                  <a:pos x="98" y="0"/>
                </a:cxn>
              </a:cxnLst>
              <a:rect l="0" t="0" r="r" b="b"/>
              <a:pathLst>
                <a:path w="112" h="82">
                  <a:moveTo>
                    <a:pt x="98" y="0"/>
                  </a:moveTo>
                  <a:lnTo>
                    <a:pt x="0" y="58"/>
                  </a:lnTo>
                  <a:lnTo>
                    <a:pt x="14" y="82"/>
                  </a:lnTo>
                  <a:lnTo>
                    <a:pt x="112" y="26"/>
                  </a:lnTo>
                  <a:lnTo>
                    <a:pt x="9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8" name="Freeform 56"/>
            <p:cNvSpPr>
              <a:spLocks/>
            </p:cNvSpPr>
            <p:nvPr/>
          </p:nvSpPr>
          <p:spPr bwMode="auto">
            <a:xfrm>
              <a:off x="2076450" y="962025"/>
              <a:ext cx="130175" cy="177800"/>
            </a:xfrm>
            <a:custGeom>
              <a:avLst/>
              <a:gdLst/>
              <a:ahLst/>
              <a:cxnLst>
                <a:cxn ang="0">
                  <a:pos x="26" y="112"/>
                </a:cxn>
                <a:cxn ang="0">
                  <a:pos x="0" y="98"/>
                </a:cxn>
                <a:cxn ang="0">
                  <a:pos x="58" y="0"/>
                </a:cxn>
                <a:cxn ang="0">
                  <a:pos x="82" y="14"/>
                </a:cxn>
                <a:cxn ang="0">
                  <a:pos x="26" y="112"/>
                </a:cxn>
              </a:cxnLst>
              <a:rect l="0" t="0" r="r" b="b"/>
              <a:pathLst>
                <a:path w="82" h="112">
                  <a:moveTo>
                    <a:pt x="26" y="112"/>
                  </a:moveTo>
                  <a:lnTo>
                    <a:pt x="0" y="98"/>
                  </a:lnTo>
                  <a:lnTo>
                    <a:pt x="58" y="0"/>
                  </a:lnTo>
                  <a:lnTo>
                    <a:pt x="82" y="14"/>
                  </a:lnTo>
                  <a:lnTo>
                    <a:pt x="26"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grpSp>
      <p:sp>
        <p:nvSpPr>
          <p:cNvPr id="3" name="矩形 2">
            <a:extLst>
              <a:ext uri="{FF2B5EF4-FFF2-40B4-BE49-F238E27FC236}">
                <a16:creationId xmlns:a16="http://schemas.microsoft.com/office/drawing/2014/main" id="{877A32E4-F29E-4A42-9883-E5BD4CF12FF1}"/>
              </a:ext>
            </a:extLst>
          </p:cNvPr>
          <p:cNvSpPr/>
          <p:nvPr/>
        </p:nvSpPr>
        <p:spPr>
          <a:xfrm>
            <a:off x="963085" y="3313078"/>
            <a:ext cx="10205024" cy="1477328"/>
          </a:xfrm>
          <a:prstGeom prst="rect">
            <a:avLst/>
          </a:prstGeom>
        </p:spPr>
        <p:txBody>
          <a:bodyPr wrap="square">
            <a:spAutoFit/>
          </a:bodyPr>
          <a:lstStyle/>
          <a:p>
            <a:r>
              <a:rPr lang="en-US" altLang="zh-CN" dirty="0"/>
              <a:t>UML</a:t>
            </a:r>
            <a:r>
              <a:rPr lang="zh-CN" altLang="en-US" dirty="0"/>
              <a:t>是一种定义良好、易于表达、功能强大且普遍适用的建模语言。它溶入了软件工程领域的新思想、新方法和新技术。它的作用域不限于支持面向对象的分析与设计，还支持从需求分析开始的软件开发的全过程。　</a:t>
            </a:r>
          </a:p>
          <a:p>
            <a:r>
              <a:rPr lang="en-US" altLang="zh-CN" dirty="0"/>
              <a:t>UML</a:t>
            </a:r>
            <a:r>
              <a:rPr lang="zh-CN" altLang="en-US" dirty="0"/>
              <a:t>是一个标准的图形表示法，它不是面向对象的分析和设计，也不是一种方法，它仅仅是一组符号而已。</a:t>
            </a:r>
          </a:p>
        </p:txBody>
      </p:sp>
    </p:spTree>
    <p:extLst>
      <p:ext uri="{BB962C8B-B14F-4D97-AF65-F5344CB8AC3E}">
        <p14:creationId xmlns:p14="http://schemas.microsoft.com/office/powerpoint/2010/main" val="2263810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cxnSp>
        <p:nvCxnSpPr>
          <p:cNvPr id="8" name="直接连接符 7"/>
          <p:cNvCxnSpPr/>
          <p:nvPr/>
        </p:nvCxnSpPr>
        <p:spPr>
          <a:xfrm>
            <a:off x="1048994" y="2624580"/>
            <a:ext cx="9869925" cy="0"/>
          </a:xfrm>
          <a:prstGeom prst="line">
            <a:avLst/>
          </a:prstGeom>
          <a:ln>
            <a:solidFill>
              <a:srgbClr val="4C4C4C"/>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412049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椭圆 9"/>
          <p:cNvSpPr/>
          <p:nvPr/>
        </p:nvSpPr>
        <p:spPr>
          <a:xfrm>
            <a:off x="945605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椭圆 10"/>
          <p:cNvSpPr/>
          <p:nvPr/>
        </p:nvSpPr>
        <p:spPr>
          <a:xfrm>
            <a:off x="678827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p:cNvSpPr/>
          <p:nvPr/>
        </p:nvSpPr>
        <p:spPr>
          <a:xfrm>
            <a:off x="145271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3" name="组合 12"/>
          <p:cNvGrpSpPr/>
          <p:nvPr/>
        </p:nvGrpSpPr>
        <p:grpSpPr>
          <a:xfrm>
            <a:off x="9604562" y="2296831"/>
            <a:ext cx="741664" cy="608915"/>
            <a:chOff x="9688783" y="1959614"/>
            <a:chExt cx="741664" cy="608915"/>
          </a:xfrm>
        </p:grpSpPr>
        <p:sp>
          <p:nvSpPr>
            <p:cNvPr id="14" name="Freeform 232"/>
            <p:cNvSpPr>
              <a:spLocks/>
            </p:cNvSpPr>
            <p:nvPr/>
          </p:nvSpPr>
          <p:spPr bwMode="auto">
            <a:xfrm>
              <a:off x="9688783" y="1959614"/>
              <a:ext cx="741664" cy="473280"/>
            </a:xfrm>
            <a:custGeom>
              <a:avLst/>
              <a:gdLst/>
              <a:ahLst/>
              <a:cxnLst>
                <a:cxn ang="0">
                  <a:pos x="256" y="0"/>
                </a:cxn>
                <a:cxn ang="0">
                  <a:pos x="0" y="142"/>
                </a:cxn>
                <a:cxn ang="0">
                  <a:pos x="256" y="282"/>
                </a:cxn>
                <a:cxn ang="0">
                  <a:pos x="468" y="166"/>
                </a:cxn>
                <a:cxn ang="0">
                  <a:pos x="468" y="328"/>
                </a:cxn>
                <a:cxn ang="0">
                  <a:pos x="514" y="328"/>
                </a:cxn>
                <a:cxn ang="0">
                  <a:pos x="514" y="142"/>
                </a:cxn>
                <a:cxn ang="0">
                  <a:pos x="256" y="0"/>
                </a:cxn>
              </a:cxnLst>
              <a:rect l="0" t="0" r="r" b="b"/>
              <a:pathLst>
                <a:path w="514" h="328">
                  <a:moveTo>
                    <a:pt x="256" y="0"/>
                  </a:moveTo>
                  <a:lnTo>
                    <a:pt x="0" y="142"/>
                  </a:lnTo>
                  <a:lnTo>
                    <a:pt x="256" y="282"/>
                  </a:lnTo>
                  <a:lnTo>
                    <a:pt x="468" y="166"/>
                  </a:lnTo>
                  <a:lnTo>
                    <a:pt x="468" y="328"/>
                  </a:lnTo>
                  <a:lnTo>
                    <a:pt x="514" y="328"/>
                  </a:lnTo>
                  <a:lnTo>
                    <a:pt x="514" y="142"/>
                  </a:lnTo>
                  <a:lnTo>
                    <a:pt x="256"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233"/>
            <p:cNvSpPr>
              <a:spLocks/>
            </p:cNvSpPr>
            <p:nvPr/>
          </p:nvSpPr>
          <p:spPr bwMode="auto">
            <a:xfrm>
              <a:off x="9824418" y="2291487"/>
              <a:ext cx="470394" cy="277042"/>
            </a:xfrm>
            <a:custGeom>
              <a:avLst/>
              <a:gdLst/>
              <a:ahLst/>
              <a:cxnLst>
                <a:cxn ang="0">
                  <a:pos x="0" y="0"/>
                </a:cxn>
                <a:cxn ang="0">
                  <a:pos x="0" y="104"/>
                </a:cxn>
                <a:cxn ang="0">
                  <a:pos x="162" y="192"/>
                </a:cxn>
                <a:cxn ang="0">
                  <a:pos x="326" y="104"/>
                </a:cxn>
                <a:cxn ang="0">
                  <a:pos x="326" y="0"/>
                </a:cxn>
                <a:cxn ang="0">
                  <a:pos x="162" y="98"/>
                </a:cxn>
                <a:cxn ang="0">
                  <a:pos x="0" y="0"/>
                </a:cxn>
              </a:cxnLst>
              <a:rect l="0" t="0" r="r" b="b"/>
              <a:pathLst>
                <a:path w="326" h="192">
                  <a:moveTo>
                    <a:pt x="0" y="0"/>
                  </a:moveTo>
                  <a:lnTo>
                    <a:pt x="0" y="104"/>
                  </a:lnTo>
                  <a:lnTo>
                    <a:pt x="162" y="192"/>
                  </a:lnTo>
                  <a:lnTo>
                    <a:pt x="326" y="104"/>
                  </a:lnTo>
                  <a:lnTo>
                    <a:pt x="326" y="0"/>
                  </a:lnTo>
                  <a:lnTo>
                    <a:pt x="162" y="98"/>
                  </a:lnTo>
                  <a:lnTo>
                    <a:pt x="0"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16" name="Freeform 210"/>
          <p:cNvSpPr>
            <a:spLocks noEditPoints="1"/>
          </p:cNvSpPr>
          <p:nvPr/>
        </p:nvSpPr>
        <p:spPr bwMode="auto">
          <a:xfrm>
            <a:off x="4293989" y="2347948"/>
            <a:ext cx="708701" cy="533280"/>
          </a:xfrm>
          <a:custGeom>
            <a:avLst/>
            <a:gdLst/>
            <a:ahLst/>
            <a:cxnLst>
              <a:cxn ang="0">
                <a:pos x="202" y="202"/>
              </a:cxn>
              <a:cxn ang="0">
                <a:pos x="202" y="202"/>
              </a:cxn>
              <a:cxn ang="0">
                <a:pos x="190" y="200"/>
              </a:cxn>
              <a:cxn ang="0">
                <a:pos x="176" y="194"/>
              </a:cxn>
              <a:cxn ang="0">
                <a:pos x="0" y="102"/>
              </a:cxn>
              <a:cxn ang="0">
                <a:pos x="0" y="278"/>
              </a:cxn>
              <a:cxn ang="0">
                <a:pos x="0" y="278"/>
              </a:cxn>
              <a:cxn ang="0">
                <a:pos x="2" y="288"/>
              </a:cxn>
              <a:cxn ang="0">
                <a:pos x="6" y="296"/>
              </a:cxn>
              <a:cxn ang="0">
                <a:pos x="14" y="302"/>
              </a:cxn>
              <a:cxn ang="0">
                <a:pos x="24" y="304"/>
              </a:cxn>
              <a:cxn ang="0">
                <a:pos x="378" y="304"/>
              </a:cxn>
              <a:cxn ang="0">
                <a:pos x="378" y="304"/>
              </a:cxn>
              <a:cxn ang="0">
                <a:pos x="388" y="302"/>
              </a:cxn>
              <a:cxn ang="0">
                <a:pos x="396" y="296"/>
              </a:cxn>
              <a:cxn ang="0">
                <a:pos x="402" y="288"/>
              </a:cxn>
              <a:cxn ang="0">
                <a:pos x="404" y="278"/>
              </a:cxn>
              <a:cxn ang="0">
                <a:pos x="404" y="102"/>
              </a:cxn>
              <a:cxn ang="0">
                <a:pos x="226" y="194"/>
              </a:cxn>
              <a:cxn ang="0">
                <a:pos x="226" y="194"/>
              </a:cxn>
              <a:cxn ang="0">
                <a:pos x="212" y="200"/>
              </a:cxn>
              <a:cxn ang="0">
                <a:pos x="202" y="202"/>
              </a:cxn>
              <a:cxn ang="0">
                <a:pos x="202" y="202"/>
              </a:cxn>
              <a:cxn ang="0">
                <a:pos x="378" y="0"/>
              </a:cxn>
              <a:cxn ang="0">
                <a:pos x="24" y="0"/>
              </a:cxn>
              <a:cxn ang="0">
                <a:pos x="24" y="0"/>
              </a:cxn>
              <a:cxn ang="0">
                <a:pos x="14" y="2"/>
              </a:cxn>
              <a:cxn ang="0">
                <a:pos x="6" y="8"/>
              </a:cxn>
              <a:cxn ang="0">
                <a:pos x="2" y="16"/>
              </a:cxn>
              <a:cxn ang="0">
                <a:pos x="0" y="26"/>
              </a:cxn>
              <a:cxn ang="0">
                <a:pos x="0" y="44"/>
              </a:cxn>
              <a:cxn ang="0">
                <a:pos x="202" y="152"/>
              </a:cxn>
              <a:cxn ang="0">
                <a:pos x="404" y="44"/>
              </a:cxn>
              <a:cxn ang="0">
                <a:pos x="404" y="26"/>
              </a:cxn>
              <a:cxn ang="0">
                <a:pos x="404" y="26"/>
              </a:cxn>
              <a:cxn ang="0">
                <a:pos x="402" y="16"/>
              </a:cxn>
              <a:cxn ang="0">
                <a:pos x="396" y="8"/>
              </a:cxn>
              <a:cxn ang="0">
                <a:pos x="388" y="2"/>
              </a:cxn>
              <a:cxn ang="0">
                <a:pos x="378" y="0"/>
              </a:cxn>
              <a:cxn ang="0">
                <a:pos x="378" y="0"/>
              </a:cxn>
            </a:cxnLst>
            <a:rect l="0" t="0" r="r" b="b"/>
            <a:pathLst>
              <a:path w="404" h="304">
                <a:moveTo>
                  <a:pt x="202" y="202"/>
                </a:moveTo>
                <a:lnTo>
                  <a:pt x="202" y="202"/>
                </a:lnTo>
                <a:lnTo>
                  <a:pt x="190" y="200"/>
                </a:lnTo>
                <a:lnTo>
                  <a:pt x="176" y="194"/>
                </a:lnTo>
                <a:lnTo>
                  <a:pt x="0" y="102"/>
                </a:lnTo>
                <a:lnTo>
                  <a:pt x="0" y="278"/>
                </a:lnTo>
                <a:lnTo>
                  <a:pt x="0" y="278"/>
                </a:lnTo>
                <a:lnTo>
                  <a:pt x="2" y="288"/>
                </a:lnTo>
                <a:lnTo>
                  <a:pt x="6" y="296"/>
                </a:lnTo>
                <a:lnTo>
                  <a:pt x="14" y="302"/>
                </a:lnTo>
                <a:lnTo>
                  <a:pt x="24" y="304"/>
                </a:lnTo>
                <a:lnTo>
                  <a:pt x="378" y="304"/>
                </a:lnTo>
                <a:lnTo>
                  <a:pt x="378" y="304"/>
                </a:lnTo>
                <a:lnTo>
                  <a:pt x="388" y="302"/>
                </a:lnTo>
                <a:lnTo>
                  <a:pt x="396" y="296"/>
                </a:lnTo>
                <a:lnTo>
                  <a:pt x="402" y="288"/>
                </a:lnTo>
                <a:lnTo>
                  <a:pt x="404" y="278"/>
                </a:lnTo>
                <a:lnTo>
                  <a:pt x="404" y="102"/>
                </a:lnTo>
                <a:lnTo>
                  <a:pt x="226" y="194"/>
                </a:lnTo>
                <a:lnTo>
                  <a:pt x="226" y="194"/>
                </a:lnTo>
                <a:lnTo>
                  <a:pt x="212" y="200"/>
                </a:lnTo>
                <a:lnTo>
                  <a:pt x="202" y="202"/>
                </a:lnTo>
                <a:lnTo>
                  <a:pt x="202" y="202"/>
                </a:lnTo>
                <a:close/>
                <a:moveTo>
                  <a:pt x="378" y="0"/>
                </a:moveTo>
                <a:lnTo>
                  <a:pt x="24" y="0"/>
                </a:lnTo>
                <a:lnTo>
                  <a:pt x="24" y="0"/>
                </a:lnTo>
                <a:lnTo>
                  <a:pt x="14" y="2"/>
                </a:lnTo>
                <a:lnTo>
                  <a:pt x="6" y="8"/>
                </a:lnTo>
                <a:lnTo>
                  <a:pt x="2" y="16"/>
                </a:lnTo>
                <a:lnTo>
                  <a:pt x="0" y="26"/>
                </a:lnTo>
                <a:lnTo>
                  <a:pt x="0" y="44"/>
                </a:lnTo>
                <a:lnTo>
                  <a:pt x="202" y="152"/>
                </a:lnTo>
                <a:lnTo>
                  <a:pt x="404" y="44"/>
                </a:lnTo>
                <a:lnTo>
                  <a:pt x="404" y="26"/>
                </a:lnTo>
                <a:lnTo>
                  <a:pt x="404" y="26"/>
                </a:lnTo>
                <a:lnTo>
                  <a:pt x="402" y="16"/>
                </a:lnTo>
                <a:lnTo>
                  <a:pt x="396" y="8"/>
                </a:lnTo>
                <a:lnTo>
                  <a:pt x="388" y="2"/>
                </a:lnTo>
                <a:lnTo>
                  <a:pt x="378" y="0"/>
                </a:lnTo>
                <a:lnTo>
                  <a:pt x="378"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216"/>
          <p:cNvSpPr>
            <a:spLocks noEditPoints="1"/>
          </p:cNvSpPr>
          <p:nvPr/>
        </p:nvSpPr>
        <p:spPr bwMode="auto">
          <a:xfrm>
            <a:off x="1638418" y="2274055"/>
            <a:ext cx="704591" cy="701051"/>
          </a:xfrm>
          <a:custGeom>
            <a:avLst/>
            <a:gdLst/>
            <a:ahLst/>
            <a:cxnLst>
              <a:cxn ang="0">
                <a:pos x="178" y="0"/>
              </a:cxn>
              <a:cxn ang="0">
                <a:pos x="122" y="16"/>
              </a:cxn>
              <a:cxn ang="0">
                <a:pos x="72" y="46"/>
              </a:cxn>
              <a:cxn ang="0">
                <a:pos x="34" y="88"/>
              </a:cxn>
              <a:cxn ang="0">
                <a:pos x="10" y="140"/>
              </a:cxn>
              <a:cxn ang="0">
                <a:pos x="0" y="198"/>
              </a:cxn>
              <a:cxn ang="0">
                <a:pos x="4" y="238"/>
              </a:cxn>
              <a:cxn ang="0">
                <a:pos x="24" y="292"/>
              </a:cxn>
              <a:cxn ang="0">
                <a:pos x="58" y="338"/>
              </a:cxn>
              <a:cxn ang="0">
                <a:pos x="104" y="372"/>
              </a:cxn>
              <a:cxn ang="0">
                <a:pos x="158" y="392"/>
              </a:cxn>
              <a:cxn ang="0">
                <a:pos x="198" y="396"/>
              </a:cxn>
              <a:cxn ang="0">
                <a:pos x="258" y="388"/>
              </a:cxn>
              <a:cxn ang="0">
                <a:pos x="310" y="362"/>
              </a:cxn>
              <a:cxn ang="0">
                <a:pos x="352" y="324"/>
              </a:cxn>
              <a:cxn ang="0">
                <a:pos x="382" y="276"/>
              </a:cxn>
              <a:cxn ang="0">
                <a:pos x="396" y="218"/>
              </a:cxn>
              <a:cxn ang="0">
                <a:pos x="396" y="178"/>
              </a:cxn>
              <a:cxn ang="0">
                <a:pos x="382" y="122"/>
              </a:cxn>
              <a:cxn ang="0">
                <a:pos x="352" y="72"/>
              </a:cxn>
              <a:cxn ang="0">
                <a:pos x="310" y="34"/>
              </a:cxn>
              <a:cxn ang="0">
                <a:pos x="258" y="8"/>
              </a:cxn>
              <a:cxn ang="0">
                <a:pos x="198" y="0"/>
              </a:cxn>
              <a:cxn ang="0">
                <a:pos x="146" y="198"/>
              </a:cxn>
              <a:cxn ang="0">
                <a:pos x="230" y="244"/>
              </a:cxn>
              <a:cxn ang="0">
                <a:pos x="250" y="234"/>
              </a:cxn>
              <a:cxn ang="0">
                <a:pos x="266" y="234"/>
              </a:cxn>
              <a:cxn ang="0">
                <a:pos x="286" y="244"/>
              </a:cxn>
              <a:cxn ang="0">
                <a:pos x="296" y="264"/>
              </a:cxn>
              <a:cxn ang="0">
                <a:pos x="296" y="280"/>
              </a:cxn>
              <a:cxn ang="0">
                <a:pos x="286" y="300"/>
              </a:cxn>
              <a:cxn ang="0">
                <a:pos x="266" y="310"/>
              </a:cxn>
              <a:cxn ang="0">
                <a:pos x="250" y="310"/>
              </a:cxn>
              <a:cxn ang="0">
                <a:pos x="230" y="300"/>
              </a:cxn>
              <a:cxn ang="0">
                <a:pos x="220" y="280"/>
              </a:cxn>
              <a:cxn ang="0">
                <a:pos x="220" y="266"/>
              </a:cxn>
              <a:cxn ang="0">
                <a:pos x="130" y="230"/>
              </a:cxn>
              <a:cxn ang="0">
                <a:pos x="108" y="238"/>
              </a:cxn>
              <a:cxn ang="0">
                <a:pos x="92" y="234"/>
              </a:cxn>
              <a:cxn ang="0">
                <a:pos x="74" y="220"/>
              </a:cxn>
              <a:cxn ang="0">
                <a:pos x="68" y="198"/>
              </a:cxn>
              <a:cxn ang="0">
                <a:pos x="72" y="182"/>
              </a:cxn>
              <a:cxn ang="0">
                <a:pos x="86" y="166"/>
              </a:cxn>
              <a:cxn ang="0">
                <a:pos x="108" y="158"/>
              </a:cxn>
              <a:cxn ang="0">
                <a:pos x="124" y="162"/>
              </a:cxn>
              <a:cxn ang="0">
                <a:pos x="220" y="130"/>
              </a:cxn>
              <a:cxn ang="0">
                <a:pos x="218" y="124"/>
              </a:cxn>
              <a:cxn ang="0">
                <a:pos x="226" y="102"/>
              </a:cxn>
              <a:cxn ang="0">
                <a:pos x="242" y="88"/>
              </a:cxn>
              <a:cxn ang="0">
                <a:pos x="258" y="86"/>
              </a:cxn>
              <a:cxn ang="0">
                <a:pos x="280" y="92"/>
              </a:cxn>
              <a:cxn ang="0">
                <a:pos x="294" y="110"/>
              </a:cxn>
              <a:cxn ang="0">
                <a:pos x="298" y="124"/>
              </a:cxn>
              <a:cxn ang="0">
                <a:pos x="290" y="146"/>
              </a:cxn>
              <a:cxn ang="0">
                <a:pos x="274" y="162"/>
              </a:cxn>
              <a:cxn ang="0">
                <a:pos x="258" y="164"/>
              </a:cxn>
              <a:cxn ang="0">
                <a:pos x="236" y="156"/>
              </a:cxn>
              <a:cxn ang="0">
                <a:pos x="146" y="192"/>
              </a:cxn>
            </a:cxnLst>
            <a:rect l="0" t="0" r="r" b="b"/>
            <a:pathLst>
              <a:path w="398" h="396">
                <a:moveTo>
                  <a:pt x="198" y="0"/>
                </a:moveTo>
                <a:lnTo>
                  <a:pt x="198" y="0"/>
                </a:lnTo>
                <a:lnTo>
                  <a:pt x="178" y="0"/>
                </a:lnTo>
                <a:lnTo>
                  <a:pt x="158" y="4"/>
                </a:lnTo>
                <a:lnTo>
                  <a:pt x="140" y="8"/>
                </a:lnTo>
                <a:lnTo>
                  <a:pt x="122" y="16"/>
                </a:lnTo>
                <a:lnTo>
                  <a:pt x="104" y="24"/>
                </a:lnTo>
                <a:lnTo>
                  <a:pt x="88" y="34"/>
                </a:lnTo>
                <a:lnTo>
                  <a:pt x="72" y="46"/>
                </a:lnTo>
                <a:lnTo>
                  <a:pt x="58" y="58"/>
                </a:lnTo>
                <a:lnTo>
                  <a:pt x="46" y="72"/>
                </a:lnTo>
                <a:lnTo>
                  <a:pt x="34" y="88"/>
                </a:lnTo>
                <a:lnTo>
                  <a:pt x="24" y="104"/>
                </a:lnTo>
                <a:lnTo>
                  <a:pt x="16" y="122"/>
                </a:lnTo>
                <a:lnTo>
                  <a:pt x="10" y="140"/>
                </a:lnTo>
                <a:lnTo>
                  <a:pt x="4" y="158"/>
                </a:lnTo>
                <a:lnTo>
                  <a:pt x="2" y="178"/>
                </a:lnTo>
                <a:lnTo>
                  <a:pt x="0" y="198"/>
                </a:lnTo>
                <a:lnTo>
                  <a:pt x="0" y="198"/>
                </a:lnTo>
                <a:lnTo>
                  <a:pt x="2" y="218"/>
                </a:lnTo>
                <a:lnTo>
                  <a:pt x="4" y="238"/>
                </a:lnTo>
                <a:lnTo>
                  <a:pt x="10" y="258"/>
                </a:lnTo>
                <a:lnTo>
                  <a:pt x="16" y="276"/>
                </a:lnTo>
                <a:lnTo>
                  <a:pt x="24" y="292"/>
                </a:lnTo>
                <a:lnTo>
                  <a:pt x="34" y="310"/>
                </a:lnTo>
                <a:lnTo>
                  <a:pt x="46" y="324"/>
                </a:lnTo>
                <a:lnTo>
                  <a:pt x="58" y="338"/>
                </a:lnTo>
                <a:lnTo>
                  <a:pt x="72" y="352"/>
                </a:lnTo>
                <a:lnTo>
                  <a:pt x="88" y="362"/>
                </a:lnTo>
                <a:lnTo>
                  <a:pt x="104" y="372"/>
                </a:lnTo>
                <a:lnTo>
                  <a:pt x="122" y="382"/>
                </a:lnTo>
                <a:lnTo>
                  <a:pt x="140" y="388"/>
                </a:lnTo>
                <a:lnTo>
                  <a:pt x="158" y="392"/>
                </a:lnTo>
                <a:lnTo>
                  <a:pt x="178" y="396"/>
                </a:lnTo>
                <a:lnTo>
                  <a:pt x="198" y="396"/>
                </a:lnTo>
                <a:lnTo>
                  <a:pt x="198" y="396"/>
                </a:lnTo>
                <a:lnTo>
                  <a:pt x="220" y="396"/>
                </a:lnTo>
                <a:lnTo>
                  <a:pt x="238" y="392"/>
                </a:lnTo>
                <a:lnTo>
                  <a:pt x="258" y="388"/>
                </a:lnTo>
                <a:lnTo>
                  <a:pt x="276" y="382"/>
                </a:lnTo>
                <a:lnTo>
                  <a:pt x="294" y="372"/>
                </a:lnTo>
                <a:lnTo>
                  <a:pt x="310" y="362"/>
                </a:lnTo>
                <a:lnTo>
                  <a:pt x="326" y="352"/>
                </a:lnTo>
                <a:lnTo>
                  <a:pt x="340" y="338"/>
                </a:lnTo>
                <a:lnTo>
                  <a:pt x="352" y="324"/>
                </a:lnTo>
                <a:lnTo>
                  <a:pt x="364" y="310"/>
                </a:lnTo>
                <a:lnTo>
                  <a:pt x="374" y="292"/>
                </a:lnTo>
                <a:lnTo>
                  <a:pt x="382" y="276"/>
                </a:lnTo>
                <a:lnTo>
                  <a:pt x="388" y="258"/>
                </a:lnTo>
                <a:lnTo>
                  <a:pt x="394" y="238"/>
                </a:lnTo>
                <a:lnTo>
                  <a:pt x="396" y="218"/>
                </a:lnTo>
                <a:lnTo>
                  <a:pt x="398" y="198"/>
                </a:lnTo>
                <a:lnTo>
                  <a:pt x="398" y="198"/>
                </a:lnTo>
                <a:lnTo>
                  <a:pt x="396" y="178"/>
                </a:lnTo>
                <a:lnTo>
                  <a:pt x="394" y="158"/>
                </a:lnTo>
                <a:lnTo>
                  <a:pt x="388" y="140"/>
                </a:lnTo>
                <a:lnTo>
                  <a:pt x="382" y="122"/>
                </a:lnTo>
                <a:lnTo>
                  <a:pt x="374" y="104"/>
                </a:lnTo>
                <a:lnTo>
                  <a:pt x="364" y="88"/>
                </a:lnTo>
                <a:lnTo>
                  <a:pt x="352" y="72"/>
                </a:lnTo>
                <a:lnTo>
                  <a:pt x="340" y="58"/>
                </a:lnTo>
                <a:lnTo>
                  <a:pt x="326" y="46"/>
                </a:lnTo>
                <a:lnTo>
                  <a:pt x="310" y="34"/>
                </a:lnTo>
                <a:lnTo>
                  <a:pt x="294" y="24"/>
                </a:lnTo>
                <a:lnTo>
                  <a:pt x="276" y="16"/>
                </a:lnTo>
                <a:lnTo>
                  <a:pt x="258" y="8"/>
                </a:lnTo>
                <a:lnTo>
                  <a:pt x="238" y="4"/>
                </a:lnTo>
                <a:lnTo>
                  <a:pt x="220" y="0"/>
                </a:lnTo>
                <a:lnTo>
                  <a:pt x="198" y="0"/>
                </a:lnTo>
                <a:lnTo>
                  <a:pt x="198" y="0"/>
                </a:lnTo>
                <a:close/>
                <a:moveTo>
                  <a:pt x="146" y="198"/>
                </a:moveTo>
                <a:lnTo>
                  <a:pt x="146" y="198"/>
                </a:lnTo>
                <a:lnTo>
                  <a:pt x="146" y="204"/>
                </a:lnTo>
                <a:lnTo>
                  <a:pt x="230" y="244"/>
                </a:lnTo>
                <a:lnTo>
                  <a:pt x="230" y="244"/>
                </a:lnTo>
                <a:lnTo>
                  <a:pt x="236" y="240"/>
                </a:lnTo>
                <a:lnTo>
                  <a:pt x="242" y="236"/>
                </a:lnTo>
                <a:lnTo>
                  <a:pt x="250" y="234"/>
                </a:lnTo>
                <a:lnTo>
                  <a:pt x="258" y="232"/>
                </a:lnTo>
                <a:lnTo>
                  <a:pt x="258" y="232"/>
                </a:lnTo>
                <a:lnTo>
                  <a:pt x="266" y="234"/>
                </a:lnTo>
                <a:lnTo>
                  <a:pt x="274" y="236"/>
                </a:lnTo>
                <a:lnTo>
                  <a:pt x="280" y="240"/>
                </a:lnTo>
                <a:lnTo>
                  <a:pt x="286" y="244"/>
                </a:lnTo>
                <a:lnTo>
                  <a:pt x="290" y="250"/>
                </a:lnTo>
                <a:lnTo>
                  <a:pt x="294" y="256"/>
                </a:lnTo>
                <a:lnTo>
                  <a:pt x="296" y="264"/>
                </a:lnTo>
                <a:lnTo>
                  <a:pt x="298" y="272"/>
                </a:lnTo>
                <a:lnTo>
                  <a:pt x="298" y="272"/>
                </a:lnTo>
                <a:lnTo>
                  <a:pt x="296" y="280"/>
                </a:lnTo>
                <a:lnTo>
                  <a:pt x="294" y="288"/>
                </a:lnTo>
                <a:lnTo>
                  <a:pt x="290" y="294"/>
                </a:lnTo>
                <a:lnTo>
                  <a:pt x="286" y="300"/>
                </a:lnTo>
                <a:lnTo>
                  <a:pt x="280" y="304"/>
                </a:lnTo>
                <a:lnTo>
                  <a:pt x="274" y="308"/>
                </a:lnTo>
                <a:lnTo>
                  <a:pt x="266" y="310"/>
                </a:lnTo>
                <a:lnTo>
                  <a:pt x="258" y="312"/>
                </a:lnTo>
                <a:lnTo>
                  <a:pt x="258" y="312"/>
                </a:lnTo>
                <a:lnTo>
                  <a:pt x="250" y="310"/>
                </a:lnTo>
                <a:lnTo>
                  <a:pt x="242" y="308"/>
                </a:lnTo>
                <a:lnTo>
                  <a:pt x="236" y="304"/>
                </a:lnTo>
                <a:lnTo>
                  <a:pt x="230" y="300"/>
                </a:lnTo>
                <a:lnTo>
                  <a:pt x="226" y="294"/>
                </a:lnTo>
                <a:lnTo>
                  <a:pt x="222" y="288"/>
                </a:lnTo>
                <a:lnTo>
                  <a:pt x="220" y="280"/>
                </a:lnTo>
                <a:lnTo>
                  <a:pt x="218" y="272"/>
                </a:lnTo>
                <a:lnTo>
                  <a:pt x="218" y="272"/>
                </a:lnTo>
                <a:lnTo>
                  <a:pt x="220" y="266"/>
                </a:lnTo>
                <a:lnTo>
                  <a:pt x="136" y="226"/>
                </a:lnTo>
                <a:lnTo>
                  <a:pt x="136" y="226"/>
                </a:lnTo>
                <a:lnTo>
                  <a:pt x="130" y="230"/>
                </a:lnTo>
                <a:lnTo>
                  <a:pt x="124" y="234"/>
                </a:lnTo>
                <a:lnTo>
                  <a:pt x="116" y="236"/>
                </a:lnTo>
                <a:lnTo>
                  <a:pt x="108" y="238"/>
                </a:lnTo>
                <a:lnTo>
                  <a:pt x="108" y="238"/>
                </a:lnTo>
                <a:lnTo>
                  <a:pt x="100" y="236"/>
                </a:lnTo>
                <a:lnTo>
                  <a:pt x="92" y="234"/>
                </a:lnTo>
                <a:lnTo>
                  <a:pt x="86" y="230"/>
                </a:lnTo>
                <a:lnTo>
                  <a:pt x="80" y="226"/>
                </a:lnTo>
                <a:lnTo>
                  <a:pt x="74" y="220"/>
                </a:lnTo>
                <a:lnTo>
                  <a:pt x="72" y="214"/>
                </a:lnTo>
                <a:lnTo>
                  <a:pt x="68" y="206"/>
                </a:lnTo>
                <a:lnTo>
                  <a:pt x="68" y="198"/>
                </a:lnTo>
                <a:lnTo>
                  <a:pt x="68" y="198"/>
                </a:lnTo>
                <a:lnTo>
                  <a:pt x="68" y="190"/>
                </a:lnTo>
                <a:lnTo>
                  <a:pt x="72" y="182"/>
                </a:lnTo>
                <a:lnTo>
                  <a:pt x="74" y="176"/>
                </a:lnTo>
                <a:lnTo>
                  <a:pt x="80" y="170"/>
                </a:lnTo>
                <a:lnTo>
                  <a:pt x="86" y="166"/>
                </a:lnTo>
                <a:lnTo>
                  <a:pt x="92" y="162"/>
                </a:lnTo>
                <a:lnTo>
                  <a:pt x="100" y="160"/>
                </a:lnTo>
                <a:lnTo>
                  <a:pt x="108" y="158"/>
                </a:lnTo>
                <a:lnTo>
                  <a:pt x="108" y="158"/>
                </a:lnTo>
                <a:lnTo>
                  <a:pt x="116" y="160"/>
                </a:lnTo>
                <a:lnTo>
                  <a:pt x="124" y="162"/>
                </a:lnTo>
                <a:lnTo>
                  <a:pt x="130" y="166"/>
                </a:lnTo>
                <a:lnTo>
                  <a:pt x="136" y="172"/>
                </a:lnTo>
                <a:lnTo>
                  <a:pt x="220" y="130"/>
                </a:lnTo>
                <a:lnTo>
                  <a:pt x="220" y="130"/>
                </a:lnTo>
                <a:lnTo>
                  <a:pt x="218" y="124"/>
                </a:lnTo>
                <a:lnTo>
                  <a:pt x="218" y="124"/>
                </a:lnTo>
                <a:lnTo>
                  <a:pt x="220" y="116"/>
                </a:lnTo>
                <a:lnTo>
                  <a:pt x="222" y="110"/>
                </a:lnTo>
                <a:lnTo>
                  <a:pt x="226" y="102"/>
                </a:lnTo>
                <a:lnTo>
                  <a:pt x="230" y="98"/>
                </a:lnTo>
                <a:lnTo>
                  <a:pt x="236" y="92"/>
                </a:lnTo>
                <a:lnTo>
                  <a:pt x="242" y="88"/>
                </a:lnTo>
                <a:lnTo>
                  <a:pt x="250" y="86"/>
                </a:lnTo>
                <a:lnTo>
                  <a:pt x="258" y="86"/>
                </a:lnTo>
                <a:lnTo>
                  <a:pt x="258" y="86"/>
                </a:lnTo>
                <a:lnTo>
                  <a:pt x="266" y="86"/>
                </a:lnTo>
                <a:lnTo>
                  <a:pt x="274" y="88"/>
                </a:lnTo>
                <a:lnTo>
                  <a:pt x="280" y="92"/>
                </a:lnTo>
                <a:lnTo>
                  <a:pt x="286" y="98"/>
                </a:lnTo>
                <a:lnTo>
                  <a:pt x="290" y="102"/>
                </a:lnTo>
                <a:lnTo>
                  <a:pt x="294" y="110"/>
                </a:lnTo>
                <a:lnTo>
                  <a:pt x="296" y="116"/>
                </a:lnTo>
                <a:lnTo>
                  <a:pt x="298" y="124"/>
                </a:lnTo>
                <a:lnTo>
                  <a:pt x="298" y="124"/>
                </a:lnTo>
                <a:lnTo>
                  <a:pt x="296" y="132"/>
                </a:lnTo>
                <a:lnTo>
                  <a:pt x="294" y="140"/>
                </a:lnTo>
                <a:lnTo>
                  <a:pt x="290" y="146"/>
                </a:lnTo>
                <a:lnTo>
                  <a:pt x="286" y="152"/>
                </a:lnTo>
                <a:lnTo>
                  <a:pt x="280" y="158"/>
                </a:lnTo>
                <a:lnTo>
                  <a:pt x="274" y="162"/>
                </a:lnTo>
                <a:lnTo>
                  <a:pt x="266" y="164"/>
                </a:lnTo>
                <a:lnTo>
                  <a:pt x="258" y="164"/>
                </a:lnTo>
                <a:lnTo>
                  <a:pt x="258" y="164"/>
                </a:lnTo>
                <a:lnTo>
                  <a:pt x="250" y="164"/>
                </a:lnTo>
                <a:lnTo>
                  <a:pt x="242" y="160"/>
                </a:lnTo>
                <a:lnTo>
                  <a:pt x="236" y="156"/>
                </a:lnTo>
                <a:lnTo>
                  <a:pt x="230" y="152"/>
                </a:lnTo>
                <a:lnTo>
                  <a:pt x="146" y="192"/>
                </a:lnTo>
                <a:lnTo>
                  <a:pt x="146" y="192"/>
                </a:lnTo>
                <a:lnTo>
                  <a:pt x="146" y="198"/>
                </a:lnTo>
                <a:lnTo>
                  <a:pt x="146" y="198"/>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nvGrpSpPr>
          <p:cNvPr id="18" name="组 4"/>
          <p:cNvGrpSpPr/>
          <p:nvPr/>
        </p:nvGrpSpPr>
        <p:grpSpPr>
          <a:xfrm>
            <a:off x="6976008" y="2225213"/>
            <a:ext cx="666459" cy="798733"/>
            <a:chOff x="1536700" y="911225"/>
            <a:chExt cx="831850" cy="996950"/>
          </a:xfrm>
          <a:solidFill>
            <a:srgbClr val="103154"/>
          </a:solidFill>
        </p:grpSpPr>
        <p:sp>
          <p:nvSpPr>
            <p:cNvPr id="19" name="Freeform 47"/>
            <p:cNvSpPr>
              <a:spLocks/>
            </p:cNvSpPr>
            <p:nvPr/>
          </p:nvSpPr>
          <p:spPr bwMode="auto">
            <a:xfrm>
              <a:off x="1838325" y="1765300"/>
              <a:ext cx="234950" cy="50800"/>
            </a:xfrm>
            <a:custGeom>
              <a:avLst/>
              <a:gdLst/>
              <a:ahLst/>
              <a:cxnLst>
                <a:cxn ang="0">
                  <a:pos x="132" y="0"/>
                </a:cxn>
                <a:cxn ang="0">
                  <a:pos x="16" y="0"/>
                </a:cxn>
                <a:cxn ang="0">
                  <a:pos x="16" y="0"/>
                </a:cxn>
                <a:cxn ang="0">
                  <a:pos x="8" y="2"/>
                </a:cxn>
                <a:cxn ang="0">
                  <a:pos x="4" y="6"/>
                </a:cxn>
                <a:cxn ang="0">
                  <a:pos x="0" y="10"/>
                </a:cxn>
                <a:cxn ang="0">
                  <a:pos x="0" y="16"/>
                </a:cxn>
                <a:cxn ang="0">
                  <a:pos x="0" y="16"/>
                </a:cxn>
                <a:cxn ang="0">
                  <a:pos x="0" y="22"/>
                </a:cxn>
                <a:cxn ang="0">
                  <a:pos x="4" y="28"/>
                </a:cxn>
                <a:cxn ang="0">
                  <a:pos x="8" y="32"/>
                </a:cxn>
                <a:cxn ang="0">
                  <a:pos x="16" y="32"/>
                </a:cxn>
                <a:cxn ang="0">
                  <a:pos x="132" y="32"/>
                </a:cxn>
                <a:cxn ang="0">
                  <a:pos x="132" y="32"/>
                </a:cxn>
                <a:cxn ang="0">
                  <a:pos x="138" y="32"/>
                </a:cxn>
                <a:cxn ang="0">
                  <a:pos x="142" y="28"/>
                </a:cxn>
                <a:cxn ang="0">
                  <a:pos x="146" y="22"/>
                </a:cxn>
                <a:cxn ang="0">
                  <a:pos x="148" y="16"/>
                </a:cxn>
                <a:cxn ang="0">
                  <a:pos x="148" y="16"/>
                </a:cxn>
                <a:cxn ang="0">
                  <a:pos x="146" y="10"/>
                </a:cxn>
                <a:cxn ang="0">
                  <a:pos x="142" y="6"/>
                </a:cxn>
                <a:cxn ang="0">
                  <a:pos x="138" y="2"/>
                </a:cxn>
                <a:cxn ang="0">
                  <a:pos x="132" y="0"/>
                </a:cxn>
                <a:cxn ang="0">
                  <a:pos x="132" y="0"/>
                </a:cxn>
              </a:cxnLst>
              <a:rect l="0" t="0" r="r" b="b"/>
              <a:pathLst>
                <a:path w="148" h="32">
                  <a:moveTo>
                    <a:pt x="132" y="0"/>
                  </a:moveTo>
                  <a:lnTo>
                    <a:pt x="16" y="0"/>
                  </a:lnTo>
                  <a:lnTo>
                    <a:pt x="16" y="0"/>
                  </a:lnTo>
                  <a:lnTo>
                    <a:pt x="8" y="2"/>
                  </a:lnTo>
                  <a:lnTo>
                    <a:pt x="4" y="6"/>
                  </a:lnTo>
                  <a:lnTo>
                    <a:pt x="0" y="10"/>
                  </a:lnTo>
                  <a:lnTo>
                    <a:pt x="0" y="16"/>
                  </a:lnTo>
                  <a:lnTo>
                    <a:pt x="0" y="16"/>
                  </a:lnTo>
                  <a:lnTo>
                    <a:pt x="0" y="22"/>
                  </a:lnTo>
                  <a:lnTo>
                    <a:pt x="4" y="28"/>
                  </a:lnTo>
                  <a:lnTo>
                    <a:pt x="8" y="32"/>
                  </a:lnTo>
                  <a:lnTo>
                    <a:pt x="16" y="32"/>
                  </a:lnTo>
                  <a:lnTo>
                    <a:pt x="132" y="32"/>
                  </a:lnTo>
                  <a:lnTo>
                    <a:pt x="132" y="32"/>
                  </a:lnTo>
                  <a:lnTo>
                    <a:pt x="138" y="32"/>
                  </a:lnTo>
                  <a:lnTo>
                    <a:pt x="142" y="28"/>
                  </a:lnTo>
                  <a:lnTo>
                    <a:pt x="146" y="22"/>
                  </a:lnTo>
                  <a:lnTo>
                    <a:pt x="148" y="16"/>
                  </a:lnTo>
                  <a:lnTo>
                    <a:pt x="148" y="16"/>
                  </a:lnTo>
                  <a:lnTo>
                    <a:pt x="146" y="10"/>
                  </a:lnTo>
                  <a:lnTo>
                    <a:pt x="142" y="6"/>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0" name="Freeform 48"/>
            <p:cNvSpPr>
              <a:spLocks/>
            </p:cNvSpPr>
            <p:nvPr/>
          </p:nvSpPr>
          <p:spPr bwMode="auto">
            <a:xfrm>
              <a:off x="1838325" y="1857375"/>
              <a:ext cx="234950" cy="50800"/>
            </a:xfrm>
            <a:custGeom>
              <a:avLst/>
              <a:gdLst/>
              <a:ahLst/>
              <a:cxnLst>
                <a:cxn ang="0">
                  <a:pos x="132" y="0"/>
                </a:cxn>
                <a:cxn ang="0">
                  <a:pos x="16" y="0"/>
                </a:cxn>
                <a:cxn ang="0">
                  <a:pos x="16" y="0"/>
                </a:cxn>
                <a:cxn ang="0">
                  <a:pos x="8" y="2"/>
                </a:cxn>
                <a:cxn ang="0">
                  <a:pos x="4" y="4"/>
                </a:cxn>
                <a:cxn ang="0">
                  <a:pos x="0" y="10"/>
                </a:cxn>
                <a:cxn ang="0">
                  <a:pos x="0" y="16"/>
                </a:cxn>
                <a:cxn ang="0">
                  <a:pos x="0" y="16"/>
                </a:cxn>
                <a:cxn ang="0">
                  <a:pos x="0" y="22"/>
                </a:cxn>
                <a:cxn ang="0">
                  <a:pos x="4" y="28"/>
                </a:cxn>
                <a:cxn ang="0">
                  <a:pos x="8" y="30"/>
                </a:cxn>
                <a:cxn ang="0">
                  <a:pos x="16" y="32"/>
                </a:cxn>
                <a:cxn ang="0">
                  <a:pos x="132" y="32"/>
                </a:cxn>
                <a:cxn ang="0">
                  <a:pos x="132" y="32"/>
                </a:cxn>
                <a:cxn ang="0">
                  <a:pos x="138" y="30"/>
                </a:cxn>
                <a:cxn ang="0">
                  <a:pos x="142" y="28"/>
                </a:cxn>
                <a:cxn ang="0">
                  <a:pos x="146" y="22"/>
                </a:cxn>
                <a:cxn ang="0">
                  <a:pos x="148" y="16"/>
                </a:cxn>
                <a:cxn ang="0">
                  <a:pos x="148" y="16"/>
                </a:cxn>
                <a:cxn ang="0">
                  <a:pos x="146" y="10"/>
                </a:cxn>
                <a:cxn ang="0">
                  <a:pos x="142" y="4"/>
                </a:cxn>
                <a:cxn ang="0">
                  <a:pos x="138" y="2"/>
                </a:cxn>
                <a:cxn ang="0">
                  <a:pos x="132" y="0"/>
                </a:cxn>
                <a:cxn ang="0">
                  <a:pos x="132" y="0"/>
                </a:cxn>
              </a:cxnLst>
              <a:rect l="0" t="0" r="r" b="b"/>
              <a:pathLst>
                <a:path w="148" h="32">
                  <a:moveTo>
                    <a:pt x="132" y="0"/>
                  </a:moveTo>
                  <a:lnTo>
                    <a:pt x="16" y="0"/>
                  </a:lnTo>
                  <a:lnTo>
                    <a:pt x="16" y="0"/>
                  </a:lnTo>
                  <a:lnTo>
                    <a:pt x="8" y="2"/>
                  </a:lnTo>
                  <a:lnTo>
                    <a:pt x="4" y="4"/>
                  </a:lnTo>
                  <a:lnTo>
                    <a:pt x="0" y="10"/>
                  </a:lnTo>
                  <a:lnTo>
                    <a:pt x="0" y="16"/>
                  </a:lnTo>
                  <a:lnTo>
                    <a:pt x="0" y="16"/>
                  </a:lnTo>
                  <a:lnTo>
                    <a:pt x="0" y="22"/>
                  </a:lnTo>
                  <a:lnTo>
                    <a:pt x="4" y="28"/>
                  </a:lnTo>
                  <a:lnTo>
                    <a:pt x="8" y="30"/>
                  </a:lnTo>
                  <a:lnTo>
                    <a:pt x="16" y="32"/>
                  </a:lnTo>
                  <a:lnTo>
                    <a:pt x="132" y="32"/>
                  </a:lnTo>
                  <a:lnTo>
                    <a:pt x="132" y="32"/>
                  </a:lnTo>
                  <a:lnTo>
                    <a:pt x="138" y="30"/>
                  </a:lnTo>
                  <a:lnTo>
                    <a:pt x="142" y="28"/>
                  </a:lnTo>
                  <a:lnTo>
                    <a:pt x="146" y="22"/>
                  </a:lnTo>
                  <a:lnTo>
                    <a:pt x="148" y="16"/>
                  </a:lnTo>
                  <a:lnTo>
                    <a:pt x="148" y="16"/>
                  </a:lnTo>
                  <a:lnTo>
                    <a:pt x="146" y="10"/>
                  </a:lnTo>
                  <a:lnTo>
                    <a:pt x="142" y="4"/>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1" name="Freeform 49"/>
            <p:cNvSpPr>
              <a:spLocks noEditPoints="1"/>
            </p:cNvSpPr>
            <p:nvPr/>
          </p:nvSpPr>
          <p:spPr bwMode="auto">
            <a:xfrm>
              <a:off x="1714500" y="1143000"/>
              <a:ext cx="476250" cy="581025"/>
            </a:xfrm>
            <a:custGeom>
              <a:avLst/>
              <a:gdLst/>
              <a:ahLst/>
              <a:cxnLst>
                <a:cxn ang="0">
                  <a:pos x="150" y="0"/>
                </a:cxn>
                <a:cxn ang="0">
                  <a:pos x="142" y="0"/>
                </a:cxn>
                <a:cxn ang="0">
                  <a:pos x="100" y="10"/>
                </a:cxn>
                <a:cxn ang="0">
                  <a:pos x="62" y="28"/>
                </a:cxn>
                <a:cxn ang="0">
                  <a:pos x="32" y="58"/>
                </a:cxn>
                <a:cxn ang="0">
                  <a:pos x="12" y="94"/>
                </a:cxn>
                <a:cxn ang="0">
                  <a:pos x="2" y="136"/>
                </a:cxn>
                <a:cxn ang="0">
                  <a:pos x="2" y="166"/>
                </a:cxn>
                <a:cxn ang="0">
                  <a:pos x="16" y="214"/>
                </a:cxn>
                <a:cxn ang="0">
                  <a:pos x="56" y="266"/>
                </a:cxn>
                <a:cxn ang="0">
                  <a:pos x="72" y="290"/>
                </a:cxn>
                <a:cxn ang="0">
                  <a:pos x="78" y="322"/>
                </a:cxn>
                <a:cxn ang="0">
                  <a:pos x="78" y="340"/>
                </a:cxn>
                <a:cxn ang="0">
                  <a:pos x="96" y="364"/>
                </a:cxn>
                <a:cxn ang="0">
                  <a:pos x="150" y="366"/>
                </a:cxn>
                <a:cxn ang="0">
                  <a:pos x="192" y="366"/>
                </a:cxn>
                <a:cxn ang="0">
                  <a:pos x="214" y="356"/>
                </a:cxn>
                <a:cxn ang="0">
                  <a:pos x="224" y="334"/>
                </a:cxn>
                <a:cxn ang="0">
                  <a:pos x="224" y="304"/>
                </a:cxn>
                <a:cxn ang="0">
                  <a:pos x="236" y="276"/>
                </a:cxn>
                <a:cxn ang="0">
                  <a:pos x="266" y="242"/>
                </a:cxn>
                <a:cxn ang="0">
                  <a:pos x="290" y="198"/>
                </a:cxn>
                <a:cxn ang="0">
                  <a:pos x="300" y="150"/>
                </a:cxn>
                <a:cxn ang="0">
                  <a:pos x="298" y="122"/>
                </a:cxn>
                <a:cxn ang="0">
                  <a:pos x="284" y="82"/>
                </a:cxn>
                <a:cxn ang="0">
                  <a:pos x="260" y="48"/>
                </a:cxn>
                <a:cxn ang="0">
                  <a:pos x="226" y="22"/>
                </a:cxn>
                <a:cxn ang="0">
                  <a:pos x="188" y="6"/>
                </a:cxn>
                <a:cxn ang="0">
                  <a:pos x="158" y="0"/>
                </a:cxn>
                <a:cxn ang="0">
                  <a:pos x="244" y="156"/>
                </a:cxn>
                <a:cxn ang="0">
                  <a:pos x="234" y="146"/>
                </a:cxn>
                <a:cxn ang="0">
                  <a:pos x="232" y="126"/>
                </a:cxn>
                <a:cxn ang="0">
                  <a:pos x="214" y="92"/>
                </a:cxn>
                <a:cxn ang="0">
                  <a:pos x="182" y="72"/>
                </a:cxn>
                <a:cxn ang="0">
                  <a:pos x="160" y="68"/>
                </a:cxn>
                <a:cxn ang="0">
                  <a:pos x="150" y="50"/>
                </a:cxn>
                <a:cxn ang="0">
                  <a:pos x="156" y="38"/>
                </a:cxn>
                <a:cxn ang="0">
                  <a:pos x="170" y="32"/>
                </a:cxn>
                <a:cxn ang="0">
                  <a:pos x="226" y="52"/>
                </a:cxn>
                <a:cxn ang="0">
                  <a:pos x="262" y="98"/>
                </a:cxn>
                <a:cxn ang="0">
                  <a:pos x="270" y="138"/>
                </a:cxn>
                <a:cxn ang="0">
                  <a:pos x="266" y="152"/>
                </a:cxn>
                <a:cxn ang="0">
                  <a:pos x="252" y="158"/>
                </a:cxn>
              </a:cxnLst>
              <a:rect l="0" t="0" r="r" b="b"/>
              <a:pathLst>
                <a:path w="300" h="366">
                  <a:moveTo>
                    <a:pt x="158" y="0"/>
                  </a:moveTo>
                  <a:lnTo>
                    <a:pt x="158" y="0"/>
                  </a:lnTo>
                  <a:lnTo>
                    <a:pt x="150" y="0"/>
                  </a:lnTo>
                  <a:lnTo>
                    <a:pt x="150" y="0"/>
                  </a:lnTo>
                  <a:lnTo>
                    <a:pt x="142" y="0"/>
                  </a:lnTo>
                  <a:lnTo>
                    <a:pt x="142" y="0"/>
                  </a:lnTo>
                  <a:lnTo>
                    <a:pt x="128" y="2"/>
                  </a:lnTo>
                  <a:lnTo>
                    <a:pt x="114" y="6"/>
                  </a:lnTo>
                  <a:lnTo>
                    <a:pt x="100" y="10"/>
                  </a:lnTo>
                  <a:lnTo>
                    <a:pt x="88" y="14"/>
                  </a:lnTo>
                  <a:lnTo>
                    <a:pt x="74" y="22"/>
                  </a:lnTo>
                  <a:lnTo>
                    <a:pt x="62" y="28"/>
                  </a:lnTo>
                  <a:lnTo>
                    <a:pt x="52" y="38"/>
                  </a:lnTo>
                  <a:lnTo>
                    <a:pt x="42" y="48"/>
                  </a:lnTo>
                  <a:lnTo>
                    <a:pt x="32" y="58"/>
                  </a:lnTo>
                  <a:lnTo>
                    <a:pt x="24" y="68"/>
                  </a:lnTo>
                  <a:lnTo>
                    <a:pt x="18" y="82"/>
                  </a:lnTo>
                  <a:lnTo>
                    <a:pt x="12" y="94"/>
                  </a:lnTo>
                  <a:lnTo>
                    <a:pt x="6" y="108"/>
                  </a:lnTo>
                  <a:lnTo>
                    <a:pt x="4" y="122"/>
                  </a:lnTo>
                  <a:lnTo>
                    <a:pt x="2" y="136"/>
                  </a:lnTo>
                  <a:lnTo>
                    <a:pt x="0" y="150"/>
                  </a:lnTo>
                  <a:lnTo>
                    <a:pt x="0" y="150"/>
                  </a:lnTo>
                  <a:lnTo>
                    <a:pt x="2" y="166"/>
                  </a:lnTo>
                  <a:lnTo>
                    <a:pt x="4" y="182"/>
                  </a:lnTo>
                  <a:lnTo>
                    <a:pt x="10" y="198"/>
                  </a:lnTo>
                  <a:lnTo>
                    <a:pt x="16" y="214"/>
                  </a:lnTo>
                  <a:lnTo>
                    <a:pt x="26" y="228"/>
                  </a:lnTo>
                  <a:lnTo>
                    <a:pt x="34" y="242"/>
                  </a:lnTo>
                  <a:lnTo>
                    <a:pt x="56" y="266"/>
                  </a:lnTo>
                  <a:lnTo>
                    <a:pt x="56" y="266"/>
                  </a:lnTo>
                  <a:lnTo>
                    <a:pt x="66" y="276"/>
                  </a:lnTo>
                  <a:lnTo>
                    <a:pt x="72" y="290"/>
                  </a:lnTo>
                  <a:lnTo>
                    <a:pt x="72" y="290"/>
                  </a:lnTo>
                  <a:lnTo>
                    <a:pt x="76" y="304"/>
                  </a:lnTo>
                  <a:lnTo>
                    <a:pt x="78" y="322"/>
                  </a:lnTo>
                  <a:lnTo>
                    <a:pt x="78" y="334"/>
                  </a:lnTo>
                  <a:lnTo>
                    <a:pt x="78" y="334"/>
                  </a:lnTo>
                  <a:lnTo>
                    <a:pt x="78" y="340"/>
                  </a:lnTo>
                  <a:lnTo>
                    <a:pt x="80" y="346"/>
                  </a:lnTo>
                  <a:lnTo>
                    <a:pt x="86" y="356"/>
                  </a:lnTo>
                  <a:lnTo>
                    <a:pt x="96" y="364"/>
                  </a:lnTo>
                  <a:lnTo>
                    <a:pt x="102" y="366"/>
                  </a:lnTo>
                  <a:lnTo>
                    <a:pt x="110" y="366"/>
                  </a:lnTo>
                  <a:lnTo>
                    <a:pt x="150" y="366"/>
                  </a:lnTo>
                  <a:lnTo>
                    <a:pt x="150" y="366"/>
                  </a:lnTo>
                  <a:lnTo>
                    <a:pt x="192" y="366"/>
                  </a:lnTo>
                  <a:lnTo>
                    <a:pt x="192" y="366"/>
                  </a:lnTo>
                  <a:lnTo>
                    <a:pt x="198" y="366"/>
                  </a:lnTo>
                  <a:lnTo>
                    <a:pt x="204" y="364"/>
                  </a:lnTo>
                  <a:lnTo>
                    <a:pt x="214" y="356"/>
                  </a:lnTo>
                  <a:lnTo>
                    <a:pt x="220" y="346"/>
                  </a:lnTo>
                  <a:lnTo>
                    <a:pt x="222" y="340"/>
                  </a:lnTo>
                  <a:lnTo>
                    <a:pt x="224" y="334"/>
                  </a:lnTo>
                  <a:lnTo>
                    <a:pt x="224" y="322"/>
                  </a:lnTo>
                  <a:lnTo>
                    <a:pt x="224" y="322"/>
                  </a:lnTo>
                  <a:lnTo>
                    <a:pt x="224" y="304"/>
                  </a:lnTo>
                  <a:lnTo>
                    <a:pt x="228" y="290"/>
                  </a:lnTo>
                  <a:lnTo>
                    <a:pt x="228" y="290"/>
                  </a:lnTo>
                  <a:lnTo>
                    <a:pt x="236" y="276"/>
                  </a:lnTo>
                  <a:lnTo>
                    <a:pt x="244" y="266"/>
                  </a:lnTo>
                  <a:lnTo>
                    <a:pt x="244" y="266"/>
                  </a:lnTo>
                  <a:lnTo>
                    <a:pt x="266" y="242"/>
                  </a:lnTo>
                  <a:lnTo>
                    <a:pt x="276" y="228"/>
                  </a:lnTo>
                  <a:lnTo>
                    <a:pt x="284" y="214"/>
                  </a:lnTo>
                  <a:lnTo>
                    <a:pt x="290" y="198"/>
                  </a:lnTo>
                  <a:lnTo>
                    <a:pt x="296" y="182"/>
                  </a:lnTo>
                  <a:lnTo>
                    <a:pt x="298" y="166"/>
                  </a:lnTo>
                  <a:lnTo>
                    <a:pt x="300" y="150"/>
                  </a:lnTo>
                  <a:lnTo>
                    <a:pt x="300" y="150"/>
                  </a:lnTo>
                  <a:lnTo>
                    <a:pt x="300" y="136"/>
                  </a:lnTo>
                  <a:lnTo>
                    <a:pt x="298" y="122"/>
                  </a:lnTo>
                  <a:lnTo>
                    <a:pt x="294" y="108"/>
                  </a:lnTo>
                  <a:lnTo>
                    <a:pt x="290" y="94"/>
                  </a:lnTo>
                  <a:lnTo>
                    <a:pt x="284" y="82"/>
                  </a:lnTo>
                  <a:lnTo>
                    <a:pt x="276" y="70"/>
                  </a:lnTo>
                  <a:lnTo>
                    <a:pt x="268" y="58"/>
                  </a:lnTo>
                  <a:lnTo>
                    <a:pt x="260" y="48"/>
                  </a:lnTo>
                  <a:lnTo>
                    <a:pt x="250" y="38"/>
                  </a:lnTo>
                  <a:lnTo>
                    <a:pt x="238" y="30"/>
                  </a:lnTo>
                  <a:lnTo>
                    <a:pt x="226" y="22"/>
                  </a:lnTo>
                  <a:lnTo>
                    <a:pt x="214" y="14"/>
                  </a:lnTo>
                  <a:lnTo>
                    <a:pt x="202" y="10"/>
                  </a:lnTo>
                  <a:lnTo>
                    <a:pt x="188" y="6"/>
                  </a:lnTo>
                  <a:lnTo>
                    <a:pt x="174" y="2"/>
                  </a:lnTo>
                  <a:lnTo>
                    <a:pt x="158" y="0"/>
                  </a:lnTo>
                  <a:lnTo>
                    <a:pt x="158" y="0"/>
                  </a:lnTo>
                  <a:close/>
                  <a:moveTo>
                    <a:pt x="252" y="158"/>
                  </a:moveTo>
                  <a:lnTo>
                    <a:pt x="252" y="158"/>
                  </a:lnTo>
                  <a:lnTo>
                    <a:pt x="244" y="156"/>
                  </a:lnTo>
                  <a:lnTo>
                    <a:pt x="238" y="152"/>
                  </a:lnTo>
                  <a:lnTo>
                    <a:pt x="238" y="152"/>
                  </a:lnTo>
                  <a:lnTo>
                    <a:pt x="234" y="146"/>
                  </a:lnTo>
                  <a:lnTo>
                    <a:pt x="232" y="138"/>
                  </a:lnTo>
                  <a:lnTo>
                    <a:pt x="232" y="138"/>
                  </a:lnTo>
                  <a:lnTo>
                    <a:pt x="232" y="126"/>
                  </a:lnTo>
                  <a:lnTo>
                    <a:pt x="228" y="112"/>
                  </a:lnTo>
                  <a:lnTo>
                    <a:pt x="222" y="102"/>
                  </a:lnTo>
                  <a:lnTo>
                    <a:pt x="214" y="92"/>
                  </a:lnTo>
                  <a:lnTo>
                    <a:pt x="204" y="84"/>
                  </a:lnTo>
                  <a:lnTo>
                    <a:pt x="194" y="76"/>
                  </a:lnTo>
                  <a:lnTo>
                    <a:pt x="182" y="72"/>
                  </a:lnTo>
                  <a:lnTo>
                    <a:pt x="168" y="70"/>
                  </a:lnTo>
                  <a:lnTo>
                    <a:pt x="168" y="70"/>
                  </a:lnTo>
                  <a:lnTo>
                    <a:pt x="160" y="68"/>
                  </a:lnTo>
                  <a:lnTo>
                    <a:pt x="154" y="64"/>
                  </a:lnTo>
                  <a:lnTo>
                    <a:pt x="150" y="58"/>
                  </a:lnTo>
                  <a:lnTo>
                    <a:pt x="150" y="50"/>
                  </a:lnTo>
                  <a:lnTo>
                    <a:pt x="150" y="50"/>
                  </a:lnTo>
                  <a:lnTo>
                    <a:pt x="152" y="42"/>
                  </a:lnTo>
                  <a:lnTo>
                    <a:pt x="156" y="38"/>
                  </a:lnTo>
                  <a:lnTo>
                    <a:pt x="162" y="34"/>
                  </a:lnTo>
                  <a:lnTo>
                    <a:pt x="170" y="32"/>
                  </a:lnTo>
                  <a:lnTo>
                    <a:pt x="170" y="32"/>
                  </a:lnTo>
                  <a:lnTo>
                    <a:pt x="190" y="36"/>
                  </a:lnTo>
                  <a:lnTo>
                    <a:pt x="210" y="42"/>
                  </a:lnTo>
                  <a:lnTo>
                    <a:pt x="226" y="52"/>
                  </a:lnTo>
                  <a:lnTo>
                    <a:pt x="242" y="66"/>
                  </a:lnTo>
                  <a:lnTo>
                    <a:pt x="254" y="80"/>
                  </a:lnTo>
                  <a:lnTo>
                    <a:pt x="262" y="98"/>
                  </a:lnTo>
                  <a:lnTo>
                    <a:pt x="268" y="118"/>
                  </a:lnTo>
                  <a:lnTo>
                    <a:pt x="270" y="138"/>
                  </a:lnTo>
                  <a:lnTo>
                    <a:pt x="270" y="138"/>
                  </a:lnTo>
                  <a:lnTo>
                    <a:pt x="270" y="146"/>
                  </a:lnTo>
                  <a:lnTo>
                    <a:pt x="266" y="152"/>
                  </a:lnTo>
                  <a:lnTo>
                    <a:pt x="266" y="152"/>
                  </a:lnTo>
                  <a:lnTo>
                    <a:pt x="260" y="156"/>
                  </a:lnTo>
                  <a:lnTo>
                    <a:pt x="252" y="158"/>
                  </a:lnTo>
                  <a:lnTo>
                    <a:pt x="252" y="1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2" name="Rectangle 50"/>
            <p:cNvSpPr>
              <a:spLocks noChangeArrowheads="1"/>
            </p:cNvSpPr>
            <p:nvPr/>
          </p:nvSpPr>
          <p:spPr bwMode="auto">
            <a:xfrm>
              <a:off x="1838325" y="1609725"/>
              <a:ext cx="234950" cy="1143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3" name="Rectangle 51"/>
            <p:cNvSpPr>
              <a:spLocks noChangeArrowheads="1"/>
            </p:cNvSpPr>
            <p:nvPr/>
          </p:nvSpPr>
          <p:spPr bwMode="auto">
            <a:xfrm>
              <a:off x="1838325" y="1765300"/>
              <a:ext cx="234950" cy="508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4" name="Freeform 52"/>
            <p:cNvSpPr>
              <a:spLocks/>
            </p:cNvSpPr>
            <p:nvPr/>
          </p:nvSpPr>
          <p:spPr bwMode="auto">
            <a:xfrm>
              <a:off x="1927225" y="911225"/>
              <a:ext cx="53975" cy="180975"/>
            </a:xfrm>
            <a:custGeom>
              <a:avLst/>
              <a:gdLst/>
              <a:ahLst/>
              <a:cxnLst>
                <a:cxn ang="0">
                  <a:pos x="34" y="112"/>
                </a:cxn>
                <a:cxn ang="0">
                  <a:pos x="4" y="114"/>
                </a:cxn>
                <a:cxn ang="0">
                  <a:pos x="0" y="0"/>
                </a:cxn>
                <a:cxn ang="0">
                  <a:pos x="28" y="0"/>
                </a:cxn>
                <a:cxn ang="0">
                  <a:pos x="34" y="112"/>
                </a:cxn>
              </a:cxnLst>
              <a:rect l="0" t="0" r="r" b="b"/>
              <a:pathLst>
                <a:path w="34" h="114">
                  <a:moveTo>
                    <a:pt x="34" y="112"/>
                  </a:moveTo>
                  <a:lnTo>
                    <a:pt x="4" y="114"/>
                  </a:lnTo>
                  <a:lnTo>
                    <a:pt x="0" y="0"/>
                  </a:lnTo>
                  <a:lnTo>
                    <a:pt x="28" y="0"/>
                  </a:lnTo>
                  <a:lnTo>
                    <a:pt x="34"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5" name="Freeform 53"/>
            <p:cNvSpPr>
              <a:spLocks/>
            </p:cNvSpPr>
            <p:nvPr/>
          </p:nvSpPr>
          <p:spPr bwMode="auto">
            <a:xfrm>
              <a:off x="1698625" y="962025"/>
              <a:ext cx="130175" cy="177800"/>
            </a:xfrm>
            <a:custGeom>
              <a:avLst/>
              <a:gdLst/>
              <a:ahLst/>
              <a:cxnLst>
                <a:cxn ang="0">
                  <a:pos x="58" y="112"/>
                </a:cxn>
                <a:cxn ang="0">
                  <a:pos x="0" y="14"/>
                </a:cxn>
                <a:cxn ang="0">
                  <a:pos x="26" y="0"/>
                </a:cxn>
                <a:cxn ang="0">
                  <a:pos x="82" y="98"/>
                </a:cxn>
                <a:cxn ang="0">
                  <a:pos x="58" y="112"/>
                </a:cxn>
              </a:cxnLst>
              <a:rect l="0" t="0" r="r" b="b"/>
              <a:pathLst>
                <a:path w="82" h="112">
                  <a:moveTo>
                    <a:pt x="58" y="112"/>
                  </a:moveTo>
                  <a:lnTo>
                    <a:pt x="0" y="14"/>
                  </a:lnTo>
                  <a:lnTo>
                    <a:pt x="26" y="0"/>
                  </a:lnTo>
                  <a:lnTo>
                    <a:pt x="82" y="98"/>
                  </a:lnTo>
                  <a:lnTo>
                    <a:pt x="58"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6" name="Freeform 54"/>
            <p:cNvSpPr>
              <a:spLocks/>
            </p:cNvSpPr>
            <p:nvPr/>
          </p:nvSpPr>
          <p:spPr bwMode="auto">
            <a:xfrm>
              <a:off x="1536700" y="1123950"/>
              <a:ext cx="180975" cy="130175"/>
            </a:xfrm>
            <a:custGeom>
              <a:avLst/>
              <a:gdLst/>
              <a:ahLst/>
              <a:cxnLst>
                <a:cxn ang="0">
                  <a:pos x="14" y="0"/>
                </a:cxn>
                <a:cxn ang="0">
                  <a:pos x="114" y="58"/>
                </a:cxn>
                <a:cxn ang="0">
                  <a:pos x="98" y="82"/>
                </a:cxn>
                <a:cxn ang="0">
                  <a:pos x="0" y="26"/>
                </a:cxn>
                <a:cxn ang="0">
                  <a:pos x="14" y="0"/>
                </a:cxn>
              </a:cxnLst>
              <a:rect l="0" t="0" r="r" b="b"/>
              <a:pathLst>
                <a:path w="114" h="82">
                  <a:moveTo>
                    <a:pt x="14" y="0"/>
                  </a:moveTo>
                  <a:lnTo>
                    <a:pt x="114" y="58"/>
                  </a:lnTo>
                  <a:lnTo>
                    <a:pt x="98" y="82"/>
                  </a:lnTo>
                  <a:lnTo>
                    <a:pt x="0" y="26"/>
                  </a:lnTo>
                  <a:lnTo>
                    <a:pt x="1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7" name="Freeform 55"/>
            <p:cNvSpPr>
              <a:spLocks/>
            </p:cNvSpPr>
            <p:nvPr/>
          </p:nvSpPr>
          <p:spPr bwMode="auto">
            <a:xfrm>
              <a:off x="2190750" y="1123950"/>
              <a:ext cx="177800" cy="130175"/>
            </a:xfrm>
            <a:custGeom>
              <a:avLst/>
              <a:gdLst/>
              <a:ahLst/>
              <a:cxnLst>
                <a:cxn ang="0">
                  <a:pos x="98" y="0"/>
                </a:cxn>
                <a:cxn ang="0">
                  <a:pos x="0" y="58"/>
                </a:cxn>
                <a:cxn ang="0">
                  <a:pos x="14" y="82"/>
                </a:cxn>
                <a:cxn ang="0">
                  <a:pos x="112" y="26"/>
                </a:cxn>
                <a:cxn ang="0">
                  <a:pos x="98" y="0"/>
                </a:cxn>
              </a:cxnLst>
              <a:rect l="0" t="0" r="r" b="b"/>
              <a:pathLst>
                <a:path w="112" h="82">
                  <a:moveTo>
                    <a:pt x="98" y="0"/>
                  </a:moveTo>
                  <a:lnTo>
                    <a:pt x="0" y="58"/>
                  </a:lnTo>
                  <a:lnTo>
                    <a:pt x="14" y="82"/>
                  </a:lnTo>
                  <a:lnTo>
                    <a:pt x="112" y="26"/>
                  </a:lnTo>
                  <a:lnTo>
                    <a:pt x="9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8" name="Freeform 56"/>
            <p:cNvSpPr>
              <a:spLocks/>
            </p:cNvSpPr>
            <p:nvPr/>
          </p:nvSpPr>
          <p:spPr bwMode="auto">
            <a:xfrm>
              <a:off x="2076450" y="962025"/>
              <a:ext cx="130175" cy="177800"/>
            </a:xfrm>
            <a:custGeom>
              <a:avLst/>
              <a:gdLst/>
              <a:ahLst/>
              <a:cxnLst>
                <a:cxn ang="0">
                  <a:pos x="26" y="112"/>
                </a:cxn>
                <a:cxn ang="0">
                  <a:pos x="0" y="98"/>
                </a:cxn>
                <a:cxn ang="0">
                  <a:pos x="58" y="0"/>
                </a:cxn>
                <a:cxn ang="0">
                  <a:pos x="82" y="14"/>
                </a:cxn>
                <a:cxn ang="0">
                  <a:pos x="26" y="112"/>
                </a:cxn>
              </a:cxnLst>
              <a:rect l="0" t="0" r="r" b="b"/>
              <a:pathLst>
                <a:path w="82" h="112">
                  <a:moveTo>
                    <a:pt x="26" y="112"/>
                  </a:moveTo>
                  <a:lnTo>
                    <a:pt x="0" y="98"/>
                  </a:lnTo>
                  <a:lnTo>
                    <a:pt x="58" y="0"/>
                  </a:lnTo>
                  <a:lnTo>
                    <a:pt x="82" y="14"/>
                  </a:lnTo>
                  <a:lnTo>
                    <a:pt x="26"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grpSp>
      <p:sp>
        <p:nvSpPr>
          <p:cNvPr id="3" name="矩形 2">
            <a:extLst>
              <a:ext uri="{FF2B5EF4-FFF2-40B4-BE49-F238E27FC236}">
                <a16:creationId xmlns:a16="http://schemas.microsoft.com/office/drawing/2014/main" id="{62C429F9-D0E3-4B4F-BB3A-F89A6E2B2325}"/>
              </a:ext>
            </a:extLst>
          </p:cNvPr>
          <p:cNvSpPr/>
          <p:nvPr/>
        </p:nvSpPr>
        <p:spPr>
          <a:xfrm>
            <a:off x="389875" y="1196107"/>
            <a:ext cx="5339923" cy="369332"/>
          </a:xfrm>
          <a:prstGeom prst="rect">
            <a:avLst/>
          </a:prstGeom>
        </p:spPr>
        <p:txBody>
          <a:bodyPr wrap="none">
            <a:spAutoFit/>
          </a:bodyPr>
          <a:lstStyle/>
          <a:p>
            <a:r>
              <a:rPr kumimoji="1" lang="en-US" altLang="zh-CN" b="1" dirty="0"/>
              <a:t>UML</a:t>
            </a:r>
            <a:r>
              <a:rPr kumimoji="1" lang="zh-CN" altLang="en-US" b="1" dirty="0"/>
              <a:t>的定义包括</a:t>
            </a:r>
            <a:r>
              <a:rPr kumimoji="1" lang="en-US" altLang="zh-CN" b="1" dirty="0"/>
              <a:t>UML</a:t>
            </a:r>
            <a:r>
              <a:rPr kumimoji="1" lang="zh-CN" altLang="en-US" b="1" dirty="0"/>
              <a:t>语义和</a:t>
            </a:r>
            <a:r>
              <a:rPr kumimoji="1" lang="en-US" altLang="zh-CN" b="1" dirty="0"/>
              <a:t>UML</a:t>
            </a:r>
            <a:r>
              <a:rPr kumimoji="1" lang="zh-CN" altLang="en-US" b="1" dirty="0"/>
              <a:t>表示法两个部分。</a:t>
            </a:r>
            <a:endParaRPr lang="zh-CN" altLang="en-US" dirty="0"/>
          </a:p>
        </p:txBody>
      </p:sp>
      <p:sp>
        <p:nvSpPr>
          <p:cNvPr id="4" name="矩形 3">
            <a:extLst>
              <a:ext uri="{FF2B5EF4-FFF2-40B4-BE49-F238E27FC236}">
                <a16:creationId xmlns:a16="http://schemas.microsoft.com/office/drawing/2014/main" id="{A8C61EF4-BF0B-4016-80B6-BA8D82DCD7EC}"/>
              </a:ext>
            </a:extLst>
          </p:cNvPr>
          <p:cNvSpPr/>
          <p:nvPr/>
        </p:nvSpPr>
        <p:spPr>
          <a:xfrm>
            <a:off x="835467" y="3172647"/>
            <a:ext cx="10296978" cy="2739211"/>
          </a:xfrm>
          <a:prstGeom prst="rect">
            <a:avLst/>
          </a:prstGeom>
        </p:spPr>
        <p:txBody>
          <a:bodyPr wrap="square">
            <a:spAutoFit/>
          </a:bodyPr>
          <a:lstStyle/>
          <a:p>
            <a:pPr marL="342900" lvl="0" indent="-342900" fontAlgn="base">
              <a:spcBef>
                <a:spcPct val="20000"/>
              </a:spcBef>
              <a:spcAft>
                <a:spcPct val="0"/>
              </a:spcAft>
              <a:buFontTx/>
              <a:buChar char="•"/>
            </a:pPr>
            <a:r>
              <a:rPr lang="en-US" altLang="zh-CN" sz="2000" b="1" kern="0" dirty="0">
                <a:solidFill>
                  <a:srgbClr val="F6831A"/>
                </a:solidFill>
                <a:effectLst>
                  <a:outerShdw blurRad="38100" dist="38100" dir="2700000" algn="tl">
                    <a:srgbClr val="C0C0C0"/>
                  </a:outerShdw>
                </a:effectLst>
                <a:latin typeface="Times New Roman" panose="02020603050405020304" pitchFamily="18" charset="0"/>
                <a:ea typeface="楷体_GB2312" pitchFamily="49" charset="-122"/>
              </a:rPr>
              <a:t>UML</a:t>
            </a:r>
            <a:r>
              <a:rPr lang="zh-CN" altLang="en-US" sz="2000" b="1" kern="0" dirty="0">
                <a:solidFill>
                  <a:srgbClr val="F6831A"/>
                </a:solidFill>
                <a:effectLst>
                  <a:outerShdw blurRad="38100" dist="38100" dir="2700000" algn="tl">
                    <a:srgbClr val="C0C0C0"/>
                  </a:outerShdw>
                </a:effectLst>
                <a:latin typeface="楷体_GB2312" pitchFamily="49" charset="-122"/>
                <a:ea typeface="楷体_GB2312" pitchFamily="49" charset="-122"/>
              </a:rPr>
              <a:t>语义</a:t>
            </a:r>
          </a:p>
          <a:p>
            <a:pPr marL="342900" lvl="0" indent="-342900" fontAlgn="base">
              <a:spcBef>
                <a:spcPct val="20000"/>
              </a:spcBef>
              <a:spcAft>
                <a:spcPct val="0"/>
              </a:spcAft>
            </a:pPr>
            <a:r>
              <a:rPr lang="zh-CN" altLang="en-US" sz="2000" kern="0" dirty="0">
                <a:solidFill>
                  <a:srgbClr val="000000"/>
                </a:solidFill>
                <a:latin typeface="楷体_GB2312" pitchFamily="49" charset="-122"/>
                <a:ea typeface="楷体_GB2312" pitchFamily="49" charset="-122"/>
              </a:rPr>
              <a:t>      </a:t>
            </a:r>
            <a:r>
              <a:rPr lang="en-US" altLang="zh-CN" sz="2000" b="1" kern="0" dirty="0">
                <a:solidFill>
                  <a:srgbClr val="000000"/>
                </a:solidFill>
                <a:latin typeface="Times New Roman" panose="02020603050405020304" pitchFamily="18" charset="0"/>
                <a:ea typeface="楷体_GB2312" pitchFamily="49" charset="-122"/>
              </a:rPr>
              <a:t>UML</a:t>
            </a:r>
            <a:r>
              <a:rPr lang="zh-CN" altLang="en-US" sz="2000" b="1" kern="0" dirty="0">
                <a:solidFill>
                  <a:srgbClr val="000000"/>
                </a:solidFill>
                <a:latin typeface="楷体_GB2312" pitchFamily="49" charset="-122"/>
                <a:ea typeface="楷体_GB2312" pitchFamily="49" charset="-122"/>
              </a:rPr>
              <a:t>语义给出了基于</a:t>
            </a:r>
            <a:r>
              <a:rPr lang="en-US" altLang="zh-CN" sz="2000" b="1" kern="0" dirty="0">
                <a:solidFill>
                  <a:srgbClr val="000000"/>
                </a:solidFill>
                <a:latin typeface="Times New Roman" panose="02020603050405020304" pitchFamily="18" charset="0"/>
                <a:ea typeface="楷体_GB2312" pitchFamily="49" charset="-122"/>
              </a:rPr>
              <a:t>UML</a:t>
            </a:r>
            <a:r>
              <a:rPr lang="zh-CN" altLang="en-US" sz="2000" b="1" kern="0" dirty="0">
                <a:solidFill>
                  <a:srgbClr val="000000"/>
                </a:solidFill>
                <a:latin typeface="楷体_GB2312" pitchFamily="49" charset="-122"/>
                <a:ea typeface="楷体_GB2312" pitchFamily="49" charset="-122"/>
              </a:rPr>
              <a:t>的精确的元模型定义。元模型为</a:t>
            </a:r>
            <a:r>
              <a:rPr lang="en-US" altLang="zh-CN" sz="2000" b="1" kern="0" dirty="0">
                <a:solidFill>
                  <a:srgbClr val="000000"/>
                </a:solidFill>
                <a:latin typeface="Times New Roman" panose="02020603050405020304" pitchFamily="18" charset="0"/>
                <a:ea typeface="楷体_GB2312" pitchFamily="49" charset="-122"/>
              </a:rPr>
              <a:t>UML</a:t>
            </a:r>
            <a:r>
              <a:rPr lang="zh-CN" altLang="en-US" sz="2000" b="1" kern="0" dirty="0">
                <a:solidFill>
                  <a:srgbClr val="000000"/>
                </a:solidFill>
                <a:latin typeface="楷体_GB2312" pitchFamily="49" charset="-122"/>
                <a:ea typeface="楷体_GB2312" pitchFamily="49" charset="-122"/>
              </a:rPr>
              <a:t>的所有元素在语法和语义上提供了简单、一致、通用的定义性说明，使开发者能在语义上取得一致，消除了因人而异的表示方法所造成的影响。</a:t>
            </a:r>
            <a:r>
              <a:rPr lang="en-US" altLang="zh-CN" sz="2000" b="1" kern="0" dirty="0">
                <a:solidFill>
                  <a:srgbClr val="000000"/>
                </a:solidFill>
                <a:latin typeface="Times New Roman" panose="02020603050405020304" pitchFamily="18" charset="0"/>
                <a:ea typeface="楷体_GB2312" pitchFamily="49" charset="-122"/>
              </a:rPr>
              <a:t>UML</a:t>
            </a:r>
            <a:r>
              <a:rPr lang="zh-CN" altLang="en-US" sz="2000" b="1" kern="0" dirty="0">
                <a:solidFill>
                  <a:srgbClr val="000000"/>
                </a:solidFill>
                <a:latin typeface="楷体_GB2312" pitchFamily="49" charset="-122"/>
                <a:ea typeface="楷体_GB2312" pitchFamily="49" charset="-122"/>
              </a:rPr>
              <a:t>还支持对元模型的扩充定义。</a:t>
            </a:r>
          </a:p>
          <a:p>
            <a:pPr marL="342900" lvl="0" indent="-342900" fontAlgn="base">
              <a:spcBef>
                <a:spcPct val="20000"/>
              </a:spcBef>
              <a:spcAft>
                <a:spcPct val="0"/>
              </a:spcAft>
              <a:buFontTx/>
              <a:buChar char="•"/>
            </a:pPr>
            <a:r>
              <a:rPr lang="en-US" altLang="zh-CN" sz="2000" b="1" kern="0" dirty="0">
                <a:solidFill>
                  <a:srgbClr val="F6831A"/>
                </a:solidFill>
                <a:effectLst>
                  <a:outerShdw blurRad="38100" dist="38100" dir="2700000" algn="tl">
                    <a:srgbClr val="C0C0C0"/>
                  </a:outerShdw>
                </a:effectLst>
                <a:latin typeface="Times New Roman" panose="02020603050405020304" pitchFamily="18" charset="0"/>
                <a:ea typeface="楷体_GB2312" pitchFamily="49" charset="-122"/>
              </a:rPr>
              <a:t>UML</a:t>
            </a:r>
            <a:r>
              <a:rPr lang="zh-CN" altLang="en-US" sz="2000" b="1" kern="0" dirty="0">
                <a:solidFill>
                  <a:srgbClr val="F6831A"/>
                </a:solidFill>
                <a:effectLst>
                  <a:outerShdw blurRad="38100" dist="38100" dir="2700000" algn="tl">
                    <a:srgbClr val="C0C0C0"/>
                  </a:outerShdw>
                </a:effectLst>
                <a:latin typeface="楷体_GB2312" pitchFamily="49" charset="-122"/>
                <a:ea typeface="楷体_GB2312" pitchFamily="49" charset="-122"/>
              </a:rPr>
              <a:t>表示法</a:t>
            </a:r>
          </a:p>
          <a:p>
            <a:pPr marL="342900" lvl="0" indent="-342900" fontAlgn="base">
              <a:spcBef>
                <a:spcPct val="20000"/>
              </a:spcBef>
              <a:spcAft>
                <a:spcPct val="0"/>
              </a:spcAft>
            </a:pPr>
            <a:r>
              <a:rPr lang="zh-CN" altLang="en-US" sz="2000" b="1" kern="0" dirty="0">
                <a:solidFill>
                  <a:srgbClr val="000000"/>
                </a:solidFill>
                <a:latin typeface="楷体_GB2312" pitchFamily="49" charset="-122"/>
                <a:ea typeface="楷体_GB2312" pitchFamily="49" charset="-122"/>
              </a:rPr>
              <a:t>      </a:t>
            </a:r>
            <a:r>
              <a:rPr lang="en-US" altLang="zh-CN" sz="2000" b="1" kern="0" dirty="0">
                <a:solidFill>
                  <a:srgbClr val="000000"/>
                </a:solidFill>
                <a:latin typeface="Times New Roman" panose="02020603050405020304" pitchFamily="18" charset="0"/>
                <a:ea typeface="楷体_GB2312" pitchFamily="49" charset="-122"/>
              </a:rPr>
              <a:t>UML</a:t>
            </a:r>
            <a:r>
              <a:rPr lang="zh-CN" altLang="en-US" sz="2000" b="1" kern="0" dirty="0">
                <a:solidFill>
                  <a:srgbClr val="000000"/>
                </a:solidFill>
                <a:latin typeface="楷体_GB2312" pitchFamily="49" charset="-122"/>
                <a:ea typeface="楷体_GB2312" pitchFamily="49" charset="-122"/>
              </a:rPr>
              <a:t>表示法定义了</a:t>
            </a:r>
            <a:r>
              <a:rPr lang="en-US" altLang="zh-CN" sz="2000" b="1" kern="0" dirty="0">
                <a:solidFill>
                  <a:srgbClr val="000000"/>
                </a:solidFill>
                <a:latin typeface="Times New Roman" panose="02020603050405020304" pitchFamily="18" charset="0"/>
                <a:ea typeface="楷体_GB2312" pitchFamily="49" charset="-122"/>
              </a:rPr>
              <a:t>UML</a:t>
            </a:r>
            <a:r>
              <a:rPr lang="zh-CN" altLang="en-US" sz="2000" b="1" kern="0" dirty="0">
                <a:solidFill>
                  <a:srgbClr val="000000"/>
                </a:solidFill>
                <a:latin typeface="楷体_GB2312" pitchFamily="49" charset="-122"/>
                <a:ea typeface="楷体_GB2312" pitchFamily="49" charset="-122"/>
              </a:rPr>
              <a:t>符号的表示方法，为开发者和开发工具使用这些图像符号和文本语法给系统建模提供了标准。这些图形符号和文字所表示的是应用级的模型，在语义上它是</a:t>
            </a:r>
            <a:r>
              <a:rPr lang="en-US" altLang="zh-CN" sz="2000" b="1" kern="0" dirty="0">
                <a:solidFill>
                  <a:srgbClr val="000000"/>
                </a:solidFill>
                <a:latin typeface="Times New Roman" panose="02020603050405020304" pitchFamily="18" charset="0"/>
                <a:ea typeface="楷体_GB2312" pitchFamily="49" charset="-122"/>
              </a:rPr>
              <a:t>UML</a:t>
            </a:r>
            <a:r>
              <a:rPr lang="zh-CN" altLang="en-US" sz="2000" b="1" kern="0" dirty="0">
                <a:solidFill>
                  <a:srgbClr val="000000"/>
                </a:solidFill>
                <a:latin typeface="楷体_GB2312" pitchFamily="49" charset="-122"/>
                <a:ea typeface="楷体_GB2312" pitchFamily="49" charset="-122"/>
              </a:rPr>
              <a:t>元模型的实例。</a:t>
            </a:r>
            <a:endParaRPr lang="zh-CN" altLang="en-US" sz="2000" kern="0" dirty="0">
              <a:solidFill>
                <a:srgbClr val="000000"/>
              </a:solidFill>
              <a:latin typeface="Calibri"/>
              <a:ea typeface="宋体"/>
            </a:endParaRPr>
          </a:p>
        </p:txBody>
      </p:sp>
    </p:spTree>
    <p:extLst>
      <p:ext uri="{BB962C8B-B14F-4D97-AF65-F5344CB8AC3E}">
        <p14:creationId xmlns:p14="http://schemas.microsoft.com/office/powerpoint/2010/main" val="3289000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2  </a:t>
            </a:r>
            <a:r>
              <a:rPr lang="zh-CN" altLang="en-US" b="1" dirty="0">
                <a:solidFill>
                  <a:srgbClr val="0070C0"/>
                </a:solidFill>
              </a:rPr>
              <a:t>什么是模型</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3" name="矩形 2">
            <a:extLst>
              <a:ext uri="{FF2B5EF4-FFF2-40B4-BE49-F238E27FC236}">
                <a16:creationId xmlns:a16="http://schemas.microsoft.com/office/drawing/2014/main" id="{7B674F45-B97E-4F98-8B0B-68DC3395991C}"/>
              </a:ext>
            </a:extLst>
          </p:cNvPr>
          <p:cNvSpPr/>
          <p:nvPr/>
        </p:nvSpPr>
        <p:spPr>
          <a:xfrm>
            <a:off x="3048000" y="1997839"/>
            <a:ext cx="6096000" cy="2862322"/>
          </a:xfrm>
          <a:prstGeom prst="rect">
            <a:avLst/>
          </a:prstGeom>
        </p:spPr>
        <p:txBody>
          <a:bodyPr>
            <a:spAutoFit/>
          </a:bodyPr>
          <a:lstStyle/>
          <a:p>
            <a:r>
              <a:rPr lang="zh-CN" altLang="en-US" dirty="0"/>
              <a:t> 模型就是对一个对象或物体的简化表示。如，地球仪就是一个模型，它是对地球的简化表示。</a:t>
            </a:r>
          </a:p>
          <a:p>
            <a:r>
              <a:rPr lang="zh-CN" altLang="en-US" dirty="0"/>
              <a:t>   我们可以用模型来表示现实领域中的业务，也可以用模型表示软件领域中的软件组成和结构。</a:t>
            </a:r>
          </a:p>
          <a:p>
            <a:endParaRPr lang="zh-CN" altLang="en-US" dirty="0"/>
          </a:p>
          <a:p>
            <a:r>
              <a:rPr lang="zh-CN" altLang="en-US" dirty="0"/>
              <a:t>按用途对模型进行命名的有：</a:t>
            </a:r>
          </a:p>
          <a:p>
            <a:r>
              <a:rPr lang="zh-CN" altLang="en-US" dirty="0"/>
              <a:t>    交通模型：道路交通图、交通标志</a:t>
            </a:r>
            <a:r>
              <a:rPr lang="en-US" altLang="zh-CN" dirty="0"/>
              <a:t>…</a:t>
            </a:r>
          </a:p>
          <a:p>
            <a:r>
              <a:rPr lang="en-US" altLang="zh-CN" dirty="0"/>
              <a:t>    </a:t>
            </a:r>
            <a:r>
              <a:rPr lang="zh-CN" altLang="en-US" dirty="0"/>
              <a:t>建筑模型：建筑物模型、沙盘、公司总部的</a:t>
            </a:r>
            <a:r>
              <a:rPr lang="en-US" altLang="zh-CN" dirty="0"/>
              <a:t>3D</a:t>
            </a:r>
            <a:r>
              <a:rPr lang="zh-CN" altLang="en-US" dirty="0"/>
              <a:t>复制品</a:t>
            </a:r>
            <a:r>
              <a:rPr lang="en-US" altLang="zh-CN" dirty="0"/>
              <a:t>…</a:t>
            </a:r>
          </a:p>
          <a:p>
            <a:r>
              <a:rPr lang="en-US" altLang="zh-CN" dirty="0"/>
              <a:t>    </a:t>
            </a:r>
            <a:r>
              <a:rPr lang="zh-CN" altLang="en-US" dirty="0"/>
              <a:t>数据分析模型：条形图、饼状图</a:t>
            </a:r>
            <a:r>
              <a:rPr lang="en-US" altLang="zh-CN" dirty="0"/>
              <a:t>…</a:t>
            </a:r>
          </a:p>
          <a:p>
            <a:r>
              <a:rPr lang="en-US" altLang="zh-CN" dirty="0"/>
              <a:t>    </a:t>
            </a:r>
            <a:r>
              <a:rPr lang="zh-CN" altLang="en-US" dirty="0"/>
              <a:t>设计模型：建筑平面图、管线图、电路板设计图</a:t>
            </a:r>
            <a:r>
              <a:rPr lang="en-US" altLang="zh-CN" dirty="0"/>
              <a:t>…</a:t>
            </a:r>
            <a:endParaRPr lang="zh-CN" altLang="en-US" dirty="0"/>
          </a:p>
        </p:txBody>
      </p:sp>
    </p:spTree>
    <p:extLst>
      <p:ext uri="{BB962C8B-B14F-4D97-AF65-F5344CB8AC3E}">
        <p14:creationId xmlns:p14="http://schemas.microsoft.com/office/powerpoint/2010/main" val="418886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2  </a:t>
            </a:r>
            <a:r>
              <a:rPr lang="zh-CN" altLang="en-US" b="1" dirty="0">
                <a:solidFill>
                  <a:srgbClr val="0070C0"/>
                </a:solidFill>
              </a:rPr>
              <a:t>什么是模型</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grpSp>
        <p:nvGrpSpPr>
          <p:cNvPr id="47" name="Group 4">
            <a:extLst>
              <a:ext uri="{FF2B5EF4-FFF2-40B4-BE49-F238E27FC236}">
                <a16:creationId xmlns:a16="http://schemas.microsoft.com/office/drawing/2014/main" id="{2BA3B915-F9A1-4AC2-A45C-ABB21D575D2D}"/>
              </a:ext>
            </a:extLst>
          </p:cNvPr>
          <p:cNvGrpSpPr>
            <a:grpSpLocks noChangeAspect="1"/>
          </p:cNvGrpSpPr>
          <p:nvPr/>
        </p:nvGrpSpPr>
        <p:grpSpPr bwMode="auto">
          <a:xfrm>
            <a:off x="727414" y="1120976"/>
            <a:ext cx="7035800" cy="3863975"/>
            <a:chOff x="2131" y="10310"/>
            <a:chExt cx="11079" cy="6084"/>
          </a:xfrm>
        </p:grpSpPr>
        <p:sp>
          <p:nvSpPr>
            <p:cNvPr id="56" name="AutoShape 5">
              <a:extLst>
                <a:ext uri="{FF2B5EF4-FFF2-40B4-BE49-F238E27FC236}">
                  <a16:creationId xmlns:a16="http://schemas.microsoft.com/office/drawing/2014/main" id="{3B385B08-A6F4-4FC4-A001-285597EC1B4B}"/>
                </a:ext>
              </a:extLst>
            </p:cNvPr>
            <p:cNvSpPr>
              <a:spLocks noChangeAspect="1" noChangeArrowheads="1"/>
            </p:cNvSpPr>
            <p:nvPr/>
          </p:nvSpPr>
          <p:spPr bwMode="auto">
            <a:xfrm>
              <a:off x="2131" y="10310"/>
              <a:ext cx="11079" cy="6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pic>
          <p:nvPicPr>
            <p:cNvPr id="57" name="Picture 6">
              <a:extLst>
                <a:ext uri="{FF2B5EF4-FFF2-40B4-BE49-F238E27FC236}">
                  <a16:creationId xmlns:a16="http://schemas.microsoft.com/office/drawing/2014/main" id="{E0481BD8-3285-42FD-BE4F-C9A9F5BC58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93" y="10466"/>
              <a:ext cx="3054" cy="3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8" name="Picture 7">
              <a:extLst>
                <a:ext uri="{FF2B5EF4-FFF2-40B4-BE49-F238E27FC236}">
                  <a16:creationId xmlns:a16="http://schemas.microsoft.com/office/drawing/2014/main" id="{7559D494-0653-47C2-AE56-F2886247C1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33" y="13856"/>
              <a:ext cx="4723" cy="2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8">
              <a:extLst>
                <a:ext uri="{FF2B5EF4-FFF2-40B4-BE49-F238E27FC236}">
                  <a16:creationId xmlns:a16="http://schemas.microsoft.com/office/drawing/2014/main" id="{05D13404-AF77-4951-8E30-17C65F161F1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31" y="10393"/>
              <a:ext cx="2999" cy="4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9">
              <a:extLst>
                <a:ext uri="{FF2B5EF4-FFF2-40B4-BE49-F238E27FC236}">
                  <a16:creationId xmlns:a16="http://schemas.microsoft.com/office/drawing/2014/main" id="{CB553118-C1CE-4FB4-89B8-3B4ABBC3D42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16" y="10421"/>
              <a:ext cx="3139" cy="3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 name="矩形 2">
            <a:extLst>
              <a:ext uri="{FF2B5EF4-FFF2-40B4-BE49-F238E27FC236}">
                <a16:creationId xmlns:a16="http://schemas.microsoft.com/office/drawing/2014/main" id="{DD735F7B-CD68-43A1-B425-6A29D3C4912E}"/>
              </a:ext>
            </a:extLst>
          </p:cNvPr>
          <p:cNvSpPr/>
          <p:nvPr/>
        </p:nvSpPr>
        <p:spPr>
          <a:xfrm>
            <a:off x="890725" y="5213972"/>
            <a:ext cx="6388963" cy="369332"/>
          </a:xfrm>
          <a:prstGeom prst="rect">
            <a:avLst/>
          </a:prstGeom>
        </p:spPr>
        <p:txBody>
          <a:bodyPr wrap="square">
            <a:spAutoFit/>
          </a:bodyPr>
          <a:lstStyle/>
          <a:p>
            <a:pPr algn="ctr"/>
            <a:r>
              <a:rPr lang="zh-CN" altLang="en-US" dirty="0">
                <a:latin typeface="楷体_GB2312" pitchFamily="49" charset="-122"/>
                <a:ea typeface="楷体_GB2312" pitchFamily="49" charset="-122"/>
              </a:rPr>
              <a:t>这些模型是用图形符号对现实世界中某个事物的模仿或仿真。</a:t>
            </a:r>
            <a:endParaRPr lang="zh-CN" altLang="en-US" b="1" dirty="0">
              <a:latin typeface="楷体_GB2312" pitchFamily="49" charset="-122"/>
              <a:ea typeface="楷体_GB2312" pitchFamily="49" charset="-122"/>
            </a:endParaRPr>
          </a:p>
        </p:txBody>
      </p:sp>
    </p:spTree>
    <p:extLst>
      <p:ext uri="{BB962C8B-B14F-4D97-AF65-F5344CB8AC3E}">
        <p14:creationId xmlns:p14="http://schemas.microsoft.com/office/powerpoint/2010/main" val="21145552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2  </a:t>
            </a:r>
            <a:r>
              <a:rPr lang="zh-CN" altLang="en-US" b="1" dirty="0">
                <a:solidFill>
                  <a:srgbClr val="0070C0"/>
                </a:solidFill>
              </a:rPr>
              <a:t>什么是模型</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3" name="矩形 2">
            <a:extLst>
              <a:ext uri="{FF2B5EF4-FFF2-40B4-BE49-F238E27FC236}">
                <a16:creationId xmlns:a16="http://schemas.microsoft.com/office/drawing/2014/main" id="{ED7D549A-9D15-4A68-B068-61874B70B092}"/>
              </a:ext>
            </a:extLst>
          </p:cNvPr>
          <p:cNvSpPr/>
          <p:nvPr/>
        </p:nvSpPr>
        <p:spPr>
          <a:xfrm>
            <a:off x="720972" y="1544304"/>
            <a:ext cx="8679402" cy="646331"/>
          </a:xfrm>
          <a:prstGeom prst="rect">
            <a:avLst/>
          </a:prstGeom>
        </p:spPr>
        <p:txBody>
          <a:bodyPr wrap="square">
            <a:spAutoFit/>
          </a:bodyPr>
          <a:lstStyle/>
          <a:p>
            <a:r>
              <a:rPr kumimoji="1" lang="zh-CN" altLang="en-US" b="1" dirty="0">
                <a:effectLst>
                  <a:outerShdw blurRad="38100" dist="38100" dir="2700000" algn="tl">
                    <a:srgbClr val="C0C0C0"/>
                  </a:outerShdw>
                </a:effectLst>
                <a:ea typeface="楷体_GB2312" pitchFamily="49" charset="-122"/>
              </a:rPr>
              <a:t>     模型是一个系统的完整的抽象。人们对某个领域特定问题的求解及解决方案，对它们的理解和认识都蕴涵在模型中。</a:t>
            </a:r>
            <a:endParaRPr lang="zh-CN" altLang="en-US" dirty="0"/>
          </a:p>
        </p:txBody>
      </p:sp>
      <p:sp>
        <p:nvSpPr>
          <p:cNvPr id="4" name="矩形 3">
            <a:extLst>
              <a:ext uri="{FF2B5EF4-FFF2-40B4-BE49-F238E27FC236}">
                <a16:creationId xmlns:a16="http://schemas.microsoft.com/office/drawing/2014/main" id="{EECDE233-6303-4906-8668-AB9463E051E3}"/>
              </a:ext>
            </a:extLst>
          </p:cNvPr>
          <p:cNvSpPr/>
          <p:nvPr/>
        </p:nvSpPr>
        <p:spPr>
          <a:xfrm>
            <a:off x="720972" y="3270777"/>
            <a:ext cx="8563992" cy="646331"/>
          </a:xfrm>
          <a:prstGeom prst="rect">
            <a:avLst/>
          </a:prstGeom>
        </p:spPr>
        <p:txBody>
          <a:bodyPr wrap="square">
            <a:spAutoFit/>
          </a:bodyPr>
          <a:lstStyle/>
          <a:p>
            <a:r>
              <a:rPr kumimoji="1" lang="zh-CN" altLang="en-US" b="1" dirty="0">
                <a:effectLst>
                  <a:outerShdw blurRad="38100" dist="38100" dir="2700000" algn="tl">
                    <a:srgbClr val="C0C0C0"/>
                  </a:outerShdw>
                </a:effectLst>
                <a:ea typeface="楷体_GB2312" pitchFamily="49" charset="-122"/>
              </a:rPr>
              <a:t>    通常，开发一个计算机系统是为了解决某个领域特定问题，问题的求解过程，就是从领域问题到计算机系统的映射。</a:t>
            </a:r>
            <a:endParaRPr lang="zh-CN" altLang="en-US" dirty="0"/>
          </a:p>
        </p:txBody>
      </p:sp>
      <p:sp>
        <p:nvSpPr>
          <p:cNvPr id="56" name="Rectangle 4">
            <a:extLst>
              <a:ext uri="{FF2B5EF4-FFF2-40B4-BE49-F238E27FC236}">
                <a16:creationId xmlns:a16="http://schemas.microsoft.com/office/drawing/2014/main" id="{36C036DC-F46D-4F89-BD51-444CD23E9651}"/>
              </a:ext>
            </a:extLst>
          </p:cNvPr>
          <p:cNvSpPr>
            <a:spLocks noChangeArrowheads="1"/>
          </p:cNvSpPr>
          <p:nvPr/>
        </p:nvSpPr>
        <p:spPr bwMode="auto">
          <a:xfrm>
            <a:off x="827088" y="4984550"/>
            <a:ext cx="1243012" cy="533400"/>
          </a:xfrm>
          <a:prstGeom prst="rect">
            <a:avLst/>
          </a:prstGeom>
          <a:solidFill>
            <a:srgbClr val="FFFF99"/>
          </a:solidFill>
          <a:ln w="28575">
            <a:solidFill>
              <a:srgbClr val="FFBA55"/>
            </a:solidFill>
            <a:miter lim="800000"/>
            <a:headEnd/>
            <a:tailEnd/>
          </a:ln>
          <a:effectLst>
            <a:outerShdw dist="35921" dir="2700000" algn="ctr" rotWithShape="0">
              <a:schemeClr val="bg2"/>
            </a:outerShdw>
          </a:effectLst>
        </p:spPr>
        <p:txBody>
          <a:bodyPr wrap="none" anchor="ctr"/>
          <a:lstStyle/>
          <a:p>
            <a:pPr algn="ctr" fontAlgn="ctr">
              <a:lnSpc>
                <a:spcPct val="90000"/>
              </a:lnSpc>
              <a:spcBef>
                <a:spcPct val="20000"/>
              </a:spcBef>
            </a:pPr>
            <a:r>
              <a:rPr kumimoji="1" lang="zh-CN" altLang="en-US" sz="1600" b="1" dirty="0">
                <a:solidFill>
                  <a:schemeClr val="bg2"/>
                </a:solidFill>
                <a:effectLst>
                  <a:outerShdw blurRad="38100" dist="38100" dir="2700000" algn="tl">
                    <a:srgbClr val="000000"/>
                  </a:outerShdw>
                </a:effectLst>
                <a:latin typeface="宋体" panose="02010600030101010101" pitchFamily="2" charset="-122"/>
              </a:rPr>
              <a:t>领域问题</a:t>
            </a:r>
          </a:p>
        </p:txBody>
      </p:sp>
      <p:sp>
        <p:nvSpPr>
          <p:cNvPr id="57" name="Rectangle 5">
            <a:extLst>
              <a:ext uri="{FF2B5EF4-FFF2-40B4-BE49-F238E27FC236}">
                <a16:creationId xmlns:a16="http://schemas.microsoft.com/office/drawing/2014/main" id="{03DD5384-3635-4D00-9B33-3BCD70B19A5B}"/>
              </a:ext>
            </a:extLst>
          </p:cNvPr>
          <p:cNvSpPr>
            <a:spLocks noChangeArrowheads="1"/>
          </p:cNvSpPr>
          <p:nvPr/>
        </p:nvSpPr>
        <p:spPr bwMode="auto">
          <a:xfrm>
            <a:off x="3238500" y="4997250"/>
            <a:ext cx="1262063" cy="533400"/>
          </a:xfrm>
          <a:prstGeom prst="rect">
            <a:avLst/>
          </a:prstGeom>
          <a:solidFill>
            <a:srgbClr val="FFFF99"/>
          </a:solidFill>
          <a:ln w="28575">
            <a:solidFill>
              <a:srgbClr val="FFBA55"/>
            </a:solidFill>
            <a:miter lim="800000"/>
            <a:headEnd/>
            <a:tailEnd/>
          </a:ln>
          <a:effectLst>
            <a:outerShdw dist="35921" dir="2700000" algn="ctr" rotWithShape="0">
              <a:schemeClr val="bg2"/>
            </a:outerShdw>
          </a:effectLst>
        </p:spPr>
        <p:txBody>
          <a:bodyPr wrap="none" anchor="ctr"/>
          <a:lstStyle/>
          <a:p>
            <a:pPr algn="ctr" fontAlgn="ctr">
              <a:lnSpc>
                <a:spcPct val="90000"/>
              </a:lnSpc>
              <a:spcBef>
                <a:spcPct val="20000"/>
              </a:spcBef>
            </a:pPr>
            <a:r>
              <a:rPr kumimoji="1" lang="zh-CN" altLang="en-US" sz="1600" b="1">
                <a:solidFill>
                  <a:schemeClr val="bg2"/>
                </a:solidFill>
                <a:effectLst>
                  <a:outerShdw blurRad="38100" dist="38100" dir="2700000" algn="tl">
                    <a:srgbClr val="000000"/>
                  </a:outerShdw>
                </a:effectLst>
                <a:latin typeface="宋体" panose="02010600030101010101" pitchFamily="2" charset="-122"/>
              </a:rPr>
              <a:t>概念模型</a:t>
            </a:r>
          </a:p>
        </p:txBody>
      </p:sp>
      <p:sp>
        <p:nvSpPr>
          <p:cNvPr id="58" name="Text Box 6">
            <a:extLst>
              <a:ext uri="{FF2B5EF4-FFF2-40B4-BE49-F238E27FC236}">
                <a16:creationId xmlns:a16="http://schemas.microsoft.com/office/drawing/2014/main" id="{623F1C08-87E2-48DA-B079-07C024971EC1}"/>
              </a:ext>
            </a:extLst>
          </p:cNvPr>
          <p:cNvSpPr txBox="1">
            <a:spLocks noChangeArrowheads="1"/>
          </p:cNvSpPr>
          <p:nvPr/>
        </p:nvSpPr>
        <p:spPr bwMode="auto">
          <a:xfrm>
            <a:off x="1917700" y="4882950"/>
            <a:ext cx="1524000" cy="284162"/>
          </a:xfrm>
          <a:prstGeom prst="rect">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miter lim="800000"/>
                <a:headEnd/>
                <a:tailEnd/>
              </a14:hiddenLine>
            </a:ext>
          </a:extLst>
        </p:spPr>
        <p:txBody>
          <a:bodyPr>
            <a:spAutoFit/>
          </a:bodyPr>
          <a:lstStyle/>
          <a:p>
            <a:pPr algn="ctr" fontAlgn="ctr">
              <a:lnSpc>
                <a:spcPct val="90000"/>
              </a:lnSpc>
              <a:spcBef>
                <a:spcPct val="50000"/>
              </a:spcBef>
            </a:pPr>
            <a:r>
              <a:rPr kumimoji="1" lang="zh-CN" altLang="en-US" sz="1400" b="1">
                <a:solidFill>
                  <a:schemeClr val="hlink"/>
                </a:solidFill>
                <a:effectLst>
                  <a:outerShdw blurRad="38100" dist="38100" dir="2700000" algn="tl">
                    <a:srgbClr val="C0C0C0"/>
                  </a:outerShdw>
                </a:effectLst>
                <a:latin typeface="宋体" panose="02010600030101010101" pitchFamily="2" charset="-122"/>
              </a:rPr>
              <a:t>分析、抽取</a:t>
            </a:r>
          </a:p>
        </p:txBody>
      </p:sp>
      <p:sp>
        <p:nvSpPr>
          <p:cNvPr id="59" name="Line 7">
            <a:extLst>
              <a:ext uri="{FF2B5EF4-FFF2-40B4-BE49-F238E27FC236}">
                <a16:creationId xmlns:a16="http://schemas.microsoft.com/office/drawing/2014/main" id="{14920EB3-3502-483F-BD27-19B6D21E0D76}"/>
              </a:ext>
            </a:extLst>
          </p:cNvPr>
          <p:cNvSpPr>
            <a:spLocks noChangeShapeType="1"/>
          </p:cNvSpPr>
          <p:nvPr/>
        </p:nvSpPr>
        <p:spPr bwMode="auto">
          <a:xfrm>
            <a:off x="4500563" y="5263950"/>
            <a:ext cx="762000" cy="0"/>
          </a:xfrm>
          <a:prstGeom prst="line">
            <a:avLst/>
          </a:prstGeom>
          <a:noFill/>
          <a:ln w="28575">
            <a:solidFill>
              <a:srgbClr val="FFBA55"/>
            </a:solidFill>
            <a:round/>
            <a:headEnd/>
            <a:tailEnd type="triangle" w="med" len="med"/>
          </a:ln>
          <a:effectLst>
            <a:outerShdw dist="35921" dir="2700000" algn="ctr" rotWithShape="0">
              <a:schemeClr val="bg2"/>
            </a:outerShdw>
          </a:effectLst>
          <a:extLst>
            <a:ext uri="{909E8E84-426E-40DD-AFC4-6F175D3DCCD1}">
              <a14:hiddenFill xmlns:a14="http://schemas.microsoft.com/office/drawing/2010/main">
                <a:noFill/>
              </a14:hiddenFill>
            </a:ext>
          </a:extLst>
        </p:spPr>
        <p:txBody>
          <a:bodyPr/>
          <a:lstStyle/>
          <a:p>
            <a:endParaRPr lang="zh-CN" altLang="en-US"/>
          </a:p>
        </p:txBody>
      </p:sp>
      <p:sp>
        <p:nvSpPr>
          <p:cNvPr id="60" name="Rectangle 8">
            <a:extLst>
              <a:ext uri="{FF2B5EF4-FFF2-40B4-BE49-F238E27FC236}">
                <a16:creationId xmlns:a16="http://schemas.microsoft.com/office/drawing/2014/main" id="{20B75FC8-BB2F-43DA-B117-B76868FF5A29}"/>
              </a:ext>
            </a:extLst>
          </p:cNvPr>
          <p:cNvSpPr>
            <a:spLocks noChangeArrowheads="1"/>
          </p:cNvSpPr>
          <p:nvPr/>
        </p:nvSpPr>
        <p:spPr bwMode="auto">
          <a:xfrm>
            <a:off x="5292725" y="4997250"/>
            <a:ext cx="1258888" cy="533400"/>
          </a:xfrm>
          <a:prstGeom prst="rect">
            <a:avLst/>
          </a:prstGeom>
          <a:solidFill>
            <a:srgbClr val="FFFF99"/>
          </a:solidFill>
          <a:ln w="28575">
            <a:solidFill>
              <a:srgbClr val="FFBA55"/>
            </a:solidFill>
            <a:miter lim="800000"/>
            <a:headEnd/>
            <a:tailEnd/>
          </a:ln>
          <a:effectLst>
            <a:outerShdw dist="35921" dir="2700000" algn="ctr" rotWithShape="0">
              <a:schemeClr val="bg2"/>
            </a:outerShdw>
          </a:effectLst>
        </p:spPr>
        <p:txBody>
          <a:bodyPr wrap="none" anchor="ctr"/>
          <a:lstStyle/>
          <a:p>
            <a:pPr algn="ctr" fontAlgn="ctr">
              <a:lnSpc>
                <a:spcPct val="90000"/>
              </a:lnSpc>
              <a:spcBef>
                <a:spcPct val="20000"/>
              </a:spcBef>
            </a:pPr>
            <a:r>
              <a:rPr kumimoji="1" lang="zh-CN" altLang="en-US" sz="1600" b="1">
                <a:solidFill>
                  <a:schemeClr val="bg2"/>
                </a:solidFill>
                <a:effectLst>
                  <a:outerShdw blurRad="38100" dist="38100" dir="2700000" algn="tl">
                    <a:srgbClr val="000000"/>
                  </a:outerShdw>
                </a:effectLst>
                <a:latin typeface="宋体" panose="02010600030101010101" pitchFamily="2" charset="-122"/>
              </a:rPr>
              <a:t>系统需求</a:t>
            </a:r>
          </a:p>
        </p:txBody>
      </p:sp>
      <p:sp>
        <p:nvSpPr>
          <p:cNvPr id="61" name="Rectangle 9">
            <a:extLst>
              <a:ext uri="{FF2B5EF4-FFF2-40B4-BE49-F238E27FC236}">
                <a16:creationId xmlns:a16="http://schemas.microsoft.com/office/drawing/2014/main" id="{79CCB2DD-0557-490B-9E3F-BD89FEEBB3B4}"/>
              </a:ext>
            </a:extLst>
          </p:cNvPr>
          <p:cNvSpPr>
            <a:spLocks noChangeArrowheads="1"/>
          </p:cNvSpPr>
          <p:nvPr/>
        </p:nvSpPr>
        <p:spPr bwMode="auto">
          <a:xfrm>
            <a:off x="7705725" y="4997250"/>
            <a:ext cx="1258888" cy="533400"/>
          </a:xfrm>
          <a:prstGeom prst="rect">
            <a:avLst/>
          </a:prstGeom>
          <a:solidFill>
            <a:srgbClr val="FFFF99"/>
          </a:solidFill>
          <a:ln w="28575">
            <a:solidFill>
              <a:srgbClr val="FFBA55"/>
            </a:solidFill>
            <a:miter lim="800000"/>
            <a:headEnd/>
            <a:tailEnd/>
          </a:ln>
          <a:effectLst>
            <a:outerShdw dist="35921" dir="2700000" algn="ctr" rotWithShape="0">
              <a:schemeClr val="bg2"/>
            </a:outerShdw>
          </a:effectLst>
        </p:spPr>
        <p:txBody>
          <a:bodyPr wrap="none" anchor="ctr"/>
          <a:lstStyle/>
          <a:p>
            <a:pPr algn="ctr" fontAlgn="ctr">
              <a:lnSpc>
                <a:spcPct val="90000"/>
              </a:lnSpc>
              <a:spcBef>
                <a:spcPct val="20000"/>
              </a:spcBef>
            </a:pPr>
            <a:r>
              <a:rPr kumimoji="1" lang="zh-CN" altLang="en-US" sz="1600" b="1">
                <a:solidFill>
                  <a:schemeClr val="bg2"/>
                </a:solidFill>
                <a:effectLst>
                  <a:outerShdw blurRad="38100" dist="38100" dir="2700000" algn="tl">
                    <a:srgbClr val="000000"/>
                  </a:outerShdw>
                </a:effectLst>
                <a:latin typeface="宋体" panose="02010600030101010101" pitchFamily="2" charset="-122"/>
              </a:rPr>
              <a:t>解决方案</a:t>
            </a:r>
          </a:p>
        </p:txBody>
      </p:sp>
      <p:sp>
        <p:nvSpPr>
          <p:cNvPr id="62" name="Line 10">
            <a:extLst>
              <a:ext uri="{FF2B5EF4-FFF2-40B4-BE49-F238E27FC236}">
                <a16:creationId xmlns:a16="http://schemas.microsoft.com/office/drawing/2014/main" id="{27FD25ED-4367-4D03-9C9D-53762D3FB110}"/>
              </a:ext>
            </a:extLst>
          </p:cNvPr>
          <p:cNvSpPr>
            <a:spLocks noChangeShapeType="1"/>
          </p:cNvSpPr>
          <p:nvPr/>
        </p:nvSpPr>
        <p:spPr bwMode="auto">
          <a:xfrm>
            <a:off x="6537325" y="5263950"/>
            <a:ext cx="1143000" cy="0"/>
          </a:xfrm>
          <a:prstGeom prst="line">
            <a:avLst/>
          </a:prstGeom>
          <a:noFill/>
          <a:ln w="28575">
            <a:solidFill>
              <a:srgbClr val="FFBA55"/>
            </a:solidFill>
            <a:round/>
            <a:headEnd/>
            <a:tailEnd type="triangle" w="med" len="med"/>
          </a:ln>
          <a:effectLst>
            <a:outerShdw dist="35921" dir="2700000" algn="ctr" rotWithShape="0">
              <a:schemeClr val="bg2"/>
            </a:outerShdw>
          </a:effectLst>
          <a:extLst>
            <a:ext uri="{909E8E84-426E-40DD-AFC4-6F175D3DCCD1}">
              <a14:hiddenFill xmlns:a14="http://schemas.microsoft.com/office/drawing/2010/main">
                <a:noFill/>
              </a14:hiddenFill>
            </a:ext>
          </a:extLst>
        </p:spPr>
        <p:txBody>
          <a:bodyPr/>
          <a:lstStyle/>
          <a:p>
            <a:endParaRPr lang="zh-CN" altLang="en-US"/>
          </a:p>
        </p:txBody>
      </p:sp>
      <p:sp>
        <p:nvSpPr>
          <p:cNvPr id="63" name="Text Box 11">
            <a:extLst>
              <a:ext uri="{FF2B5EF4-FFF2-40B4-BE49-F238E27FC236}">
                <a16:creationId xmlns:a16="http://schemas.microsoft.com/office/drawing/2014/main" id="{8A76E87D-A259-44F3-8D85-FD9A165F3B8B}"/>
              </a:ext>
            </a:extLst>
          </p:cNvPr>
          <p:cNvSpPr txBox="1">
            <a:spLocks noChangeArrowheads="1"/>
          </p:cNvSpPr>
          <p:nvPr/>
        </p:nvSpPr>
        <p:spPr bwMode="auto">
          <a:xfrm>
            <a:off x="6384925" y="4921050"/>
            <a:ext cx="1524000" cy="284162"/>
          </a:xfrm>
          <a:prstGeom prst="rect">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miter lim="800000"/>
                <a:headEnd/>
                <a:tailEnd/>
              </a14:hiddenLine>
            </a:ext>
          </a:extLst>
        </p:spPr>
        <p:txBody>
          <a:bodyPr>
            <a:spAutoFit/>
          </a:bodyPr>
          <a:lstStyle/>
          <a:p>
            <a:pPr algn="ctr" fontAlgn="ctr">
              <a:lnSpc>
                <a:spcPct val="90000"/>
              </a:lnSpc>
              <a:spcBef>
                <a:spcPct val="50000"/>
              </a:spcBef>
            </a:pPr>
            <a:r>
              <a:rPr kumimoji="1" lang="zh-CN" altLang="en-US" sz="1400" b="1">
                <a:solidFill>
                  <a:schemeClr val="hlink"/>
                </a:solidFill>
                <a:effectLst>
                  <a:outerShdw blurRad="38100" dist="38100" dir="2700000" algn="tl">
                    <a:srgbClr val="C0C0C0"/>
                  </a:outerShdw>
                </a:effectLst>
                <a:latin typeface="宋体" panose="02010600030101010101" pitchFamily="2" charset="-122"/>
              </a:rPr>
              <a:t>分析、设计</a:t>
            </a:r>
          </a:p>
        </p:txBody>
      </p:sp>
      <p:sp>
        <p:nvSpPr>
          <p:cNvPr id="64" name="Text Box 12">
            <a:extLst>
              <a:ext uri="{FF2B5EF4-FFF2-40B4-BE49-F238E27FC236}">
                <a16:creationId xmlns:a16="http://schemas.microsoft.com/office/drawing/2014/main" id="{4F87DD09-088C-4BD4-81AC-4E8F07B1932A}"/>
              </a:ext>
            </a:extLst>
          </p:cNvPr>
          <p:cNvSpPr txBox="1">
            <a:spLocks noChangeArrowheads="1"/>
          </p:cNvSpPr>
          <p:nvPr/>
        </p:nvSpPr>
        <p:spPr bwMode="auto">
          <a:xfrm>
            <a:off x="4576763" y="4921050"/>
            <a:ext cx="685800" cy="284162"/>
          </a:xfrm>
          <a:prstGeom prst="rect">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BA55"/>
                </a:solidFill>
                <a:miter lim="800000"/>
                <a:headEnd/>
                <a:tailEnd/>
              </a14:hiddenLine>
            </a:ext>
          </a:extLst>
        </p:spPr>
        <p:txBody>
          <a:bodyPr>
            <a:spAutoFit/>
          </a:bodyPr>
          <a:lstStyle/>
          <a:p>
            <a:pPr algn="ctr" fontAlgn="ctr">
              <a:lnSpc>
                <a:spcPct val="90000"/>
              </a:lnSpc>
              <a:spcBef>
                <a:spcPct val="50000"/>
              </a:spcBef>
            </a:pPr>
            <a:r>
              <a:rPr kumimoji="1" lang="zh-CN" altLang="en-US" sz="1400" b="1">
                <a:solidFill>
                  <a:schemeClr val="hlink"/>
                </a:solidFill>
                <a:effectLst>
                  <a:outerShdw blurRad="38100" dist="38100" dir="2700000" algn="tl">
                    <a:srgbClr val="C0C0C0"/>
                  </a:outerShdw>
                </a:effectLst>
                <a:latin typeface="宋体" panose="02010600030101010101" pitchFamily="2" charset="-122"/>
              </a:rPr>
              <a:t>提取</a:t>
            </a:r>
          </a:p>
        </p:txBody>
      </p:sp>
      <p:sp>
        <p:nvSpPr>
          <p:cNvPr id="65" name="Line 13">
            <a:extLst>
              <a:ext uri="{FF2B5EF4-FFF2-40B4-BE49-F238E27FC236}">
                <a16:creationId xmlns:a16="http://schemas.microsoft.com/office/drawing/2014/main" id="{39BBA5B9-5F12-4DF7-9F5E-87ACA335AFFE}"/>
              </a:ext>
            </a:extLst>
          </p:cNvPr>
          <p:cNvSpPr>
            <a:spLocks noChangeShapeType="1"/>
          </p:cNvSpPr>
          <p:nvPr/>
        </p:nvSpPr>
        <p:spPr bwMode="auto">
          <a:xfrm>
            <a:off x="2070100" y="5263950"/>
            <a:ext cx="1143000" cy="0"/>
          </a:xfrm>
          <a:prstGeom prst="line">
            <a:avLst/>
          </a:prstGeom>
          <a:noFill/>
          <a:ln w="28575">
            <a:solidFill>
              <a:srgbClr val="FFBA55"/>
            </a:solidFill>
            <a:round/>
            <a:headEnd/>
            <a:tailEnd type="triangle" w="med" len="med"/>
          </a:ln>
          <a:effectLst>
            <a:outerShdw dist="35921" dir="2700000" algn="ctr" rotWithShape="0">
              <a:schemeClr val="bg2"/>
            </a:outerShdw>
          </a:effectLst>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259480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wipe(left)">
                                      <p:cBhvr>
                                        <p:cTn id="7" dur="500"/>
                                        <p:tgtEl>
                                          <p:spTgt spid="5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65"/>
                                        </p:tgtEl>
                                        <p:attrNameLst>
                                          <p:attrName>style.visibility</p:attrName>
                                        </p:attrNameLst>
                                      </p:cBhvr>
                                      <p:to>
                                        <p:strVal val="visible"/>
                                      </p:to>
                                    </p:set>
                                    <p:animEffect transition="in" filter="wipe(left)">
                                      <p:cBhvr>
                                        <p:cTn id="11" dur="500"/>
                                        <p:tgtEl>
                                          <p:spTgt spid="65"/>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left)">
                                      <p:cBhvr>
                                        <p:cTn id="15" dur="500"/>
                                        <p:tgtEl>
                                          <p:spTgt spid="5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7"/>
                                        </p:tgtEl>
                                        <p:attrNameLst>
                                          <p:attrName>style.visibility</p:attrName>
                                        </p:attrNameLst>
                                      </p:cBhvr>
                                      <p:to>
                                        <p:strVal val="visible"/>
                                      </p:to>
                                    </p:set>
                                    <p:animEffect transition="in" filter="wipe(left)">
                                      <p:cBhvr>
                                        <p:cTn id="19" dur="500"/>
                                        <p:tgtEl>
                                          <p:spTgt spid="57"/>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59"/>
                                        </p:tgtEl>
                                        <p:attrNameLst>
                                          <p:attrName>style.visibility</p:attrName>
                                        </p:attrNameLst>
                                      </p:cBhvr>
                                      <p:to>
                                        <p:strVal val="visible"/>
                                      </p:to>
                                    </p:set>
                                    <p:animEffect transition="in" filter="wipe(left)">
                                      <p:cBhvr>
                                        <p:cTn id="24" dur="500"/>
                                        <p:tgtEl>
                                          <p:spTgt spid="59"/>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64"/>
                                        </p:tgtEl>
                                        <p:attrNameLst>
                                          <p:attrName>style.visibility</p:attrName>
                                        </p:attrNameLst>
                                      </p:cBhvr>
                                      <p:to>
                                        <p:strVal val="visible"/>
                                      </p:to>
                                    </p:set>
                                    <p:animEffect transition="in" filter="wipe(left)">
                                      <p:cBhvr>
                                        <p:cTn id="28" dur="500"/>
                                        <p:tgtEl>
                                          <p:spTgt spid="64"/>
                                        </p:tgtEl>
                                      </p:cBhvr>
                                    </p:animEffect>
                                  </p:childTnLst>
                                </p:cTn>
                              </p:par>
                            </p:childTnLst>
                          </p:cTn>
                        </p:par>
                        <p:par>
                          <p:cTn id="29" fill="hold">
                            <p:stCondLst>
                              <p:cond delay="1000"/>
                            </p:stCondLst>
                            <p:childTnLst>
                              <p:par>
                                <p:cTn id="30" presetID="22" presetClass="entr" presetSubtype="8" fill="hold" grpId="0" nodeType="afterEffect">
                                  <p:stCondLst>
                                    <p:cond delay="0"/>
                                  </p:stCondLst>
                                  <p:childTnLst>
                                    <p:set>
                                      <p:cBhvr>
                                        <p:cTn id="31" dur="1" fill="hold">
                                          <p:stCondLst>
                                            <p:cond delay="0"/>
                                          </p:stCondLst>
                                        </p:cTn>
                                        <p:tgtEl>
                                          <p:spTgt spid="60"/>
                                        </p:tgtEl>
                                        <p:attrNameLst>
                                          <p:attrName>style.visibility</p:attrName>
                                        </p:attrNameLst>
                                      </p:cBhvr>
                                      <p:to>
                                        <p:strVal val="visible"/>
                                      </p:to>
                                    </p:set>
                                    <p:animEffect transition="in" filter="wipe(left)">
                                      <p:cBhvr>
                                        <p:cTn id="32" dur="500"/>
                                        <p:tgtEl>
                                          <p:spTgt spid="60"/>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62"/>
                                        </p:tgtEl>
                                        <p:attrNameLst>
                                          <p:attrName>style.visibility</p:attrName>
                                        </p:attrNameLst>
                                      </p:cBhvr>
                                      <p:to>
                                        <p:strVal val="visible"/>
                                      </p:to>
                                    </p:set>
                                    <p:animEffect transition="in" filter="wipe(left)">
                                      <p:cBhvr>
                                        <p:cTn id="37" dur="500"/>
                                        <p:tgtEl>
                                          <p:spTgt spid="62"/>
                                        </p:tgtEl>
                                      </p:cBhvr>
                                    </p:animEffect>
                                  </p:childTnLst>
                                </p:cTn>
                              </p:par>
                            </p:childTnLst>
                          </p:cTn>
                        </p:par>
                        <p:par>
                          <p:cTn id="38" fill="hold">
                            <p:stCondLst>
                              <p:cond delay="500"/>
                            </p:stCondLst>
                            <p:childTnLst>
                              <p:par>
                                <p:cTn id="39" presetID="22" presetClass="entr" presetSubtype="8" fill="hold" grpId="0" nodeType="afterEffect">
                                  <p:stCondLst>
                                    <p:cond delay="0"/>
                                  </p:stCondLst>
                                  <p:childTnLst>
                                    <p:set>
                                      <p:cBhvr>
                                        <p:cTn id="40" dur="1" fill="hold">
                                          <p:stCondLst>
                                            <p:cond delay="0"/>
                                          </p:stCondLst>
                                        </p:cTn>
                                        <p:tgtEl>
                                          <p:spTgt spid="63"/>
                                        </p:tgtEl>
                                        <p:attrNameLst>
                                          <p:attrName>style.visibility</p:attrName>
                                        </p:attrNameLst>
                                      </p:cBhvr>
                                      <p:to>
                                        <p:strVal val="visible"/>
                                      </p:to>
                                    </p:set>
                                    <p:animEffect transition="in" filter="wipe(left)">
                                      <p:cBhvr>
                                        <p:cTn id="41" dur="500"/>
                                        <p:tgtEl>
                                          <p:spTgt spid="63"/>
                                        </p:tgtEl>
                                      </p:cBhvr>
                                    </p:animEffect>
                                  </p:childTnLst>
                                </p:cTn>
                              </p:par>
                            </p:childTnLst>
                          </p:cTn>
                        </p:par>
                        <p:par>
                          <p:cTn id="42" fill="hold">
                            <p:stCondLst>
                              <p:cond delay="1000"/>
                            </p:stCondLst>
                            <p:childTnLst>
                              <p:par>
                                <p:cTn id="43" presetID="22" presetClass="entr" presetSubtype="8" fill="hold" grpId="0" nodeType="afterEffect">
                                  <p:stCondLst>
                                    <p:cond delay="0"/>
                                  </p:stCondLst>
                                  <p:childTnLst>
                                    <p:set>
                                      <p:cBhvr>
                                        <p:cTn id="44" dur="1" fill="hold">
                                          <p:stCondLst>
                                            <p:cond delay="0"/>
                                          </p:stCondLst>
                                        </p:cTn>
                                        <p:tgtEl>
                                          <p:spTgt spid="61"/>
                                        </p:tgtEl>
                                        <p:attrNameLst>
                                          <p:attrName>style.visibility</p:attrName>
                                        </p:attrNameLst>
                                      </p:cBhvr>
                                      <p:to>
                                        <p:strVal val="visible"/>
                                      </p:to>
                                    </p:set>
                                    <p:animEffect transition="in" filter="wipe(left)">
                                      <p:cBhvr>
                                        <p:cTn id="45"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autoUpdateAnimBg="0"/>
      <p:bldP spid="57" grpId="0" animBg="1" autoUpdateAnimBg="0"/>
      <p:bldP spid="58" grpId="0" autoUpdateAnimBg="0"/>
      <p:bldP spid="60" grpId="0" animBg="1" autoUpdateAnimBg="0"/>
      <p:bldP spid="61" grpId="0" animBg="1" autoUpdateAnimBg="0"/>
      <p:bldP spid="63" grpId="0" autoUpdateAnimBg="0"/>
      <p:bldP spid="64" grpId="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2  </a:t>
            </a:r>
            <a:r>
              <a:rPr lang="zh-CN" altLang="en-US" b="1" dirty="0">
                <a:solidFill>
                  <a:srgbClr val="0070C0"/>
                </a:solidFill>
              </a:rPr>
              <a:t>什么是模型</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3" name="矩形 2">
            <a:extLst>
              <a:ext uri="{FF2B5EF4-FFF2-40B4-BE49-F238E27FC236}">
                <a16:creationId xmlns:a16="http://schemas.microsoft.com/office/drawing/2014/main" id="{97484BE1-339A-4AE1-BB83-6DFC474121E0}"/>
              </a:ext>
            </a:extLst>
          </p:cNvPr>
          <p:cNvSpPr/>
          <p:nvPr/>
        </p:nvSpPr>
        <p:spPr>
          <a:xfrm>
            <a:off x="517170" y="918384"/>
            <a:ext cx="3647152" cy="369332"/>
          </a:xfrm>
          <a:prstGeom prst="rect">
            <a:avLst/>
          </a:prstGeom>
        </p:spPr>
        <p:txBody>
          <a:bodyPr wrap="none">
            <a:spAutoFit/>
          </a:bodyPr>
          <a:lstStyle/>
          <a:p>
            <a:r>
              <a:rPr lang="zh-CN" altLang="en-US" dirty="0">
                <a:latin typeface="楷体_GB2312" pitchFamily="49" charset="-122"/>
                <a:ea typeface="楷体_GB2312" pitchFamily="49" charset="-122"/>
              </a:rPr>
              <a:t>开发软件活动包括两个方面工作：</a:t>
            </a:r>
          </a:p>
        </p:txBody>
      </p:sp>
      <p:sp>
        <p:nvSpPr>
          <p:cNvPr id="5" name="矩形 4">
            <a:extLst>
              <a:ext uri="{FF2B5EF4-FFF2-40B4-BE49-F238E27FC236}">
                <a16:creationId xmlns:a16="http://schemas.microsoft.com/office/drawing/2014/main" id="{4DAA6187-8EFB-43D3-8352-B1691A18987B}"/>
              </a:ext>
            </a:extLst>
          </p:cNvPr>
          <p:cNvSpPr/>
          <p:nvPr/>
        </p:nvSpPr>
        <p:spPr>
          <a:xfrm>
            <a:off x="517170" y="1397675"/>
            <a:ext cx="10828492" cy="1477328"/>
          </a:xfrm>
          <a:prstGeom prst="rect">
            <a:avLst/>
          </a:prstGeom>
        </p:spPr>
        <p:txBody>
          <a:bodyPr wrap="square">
            <a:spAutoFit/>
          </a:bodyPr>
          <a:lstStyle/>
          <a:p>
            <a:r>
              <a:rPr lang="en-US" altLang="zh-CN" dirty="0">
                <a:latin typeface="楷体_GB2312" pitchFamily="49" charset="-122"/>
                <a:ea typeface="楷体_GB2312" pitchFamily="49" charset="-122"/>
              </a:rPr>
              <a:t> </a:t>
            </a:r>
            <a:r>
              <a:rPr lang="zh-CN" altLang="en-US" dirty="0">
                <a:latin typeface="楷体_GB2312" pitchFamily="49" charset="-122"/>
                <a:ea typeface="楷体_GB2312" pitchFamily="49" charset="-122"/>
              </a:rPr>
              <a:t>一：对业务和业务规则的理解和表示；</a:t>
            </a:r>
            <a:r>
              <a:rPr lang="zh-CN" altLang="en-US" dirty="0"/>
              <a:t>（</a:t>
            </a:r>
            <a:r>
              <a:rPr lang="zh-CN" altLang="en-US" dirty="0">
                <a:latin typeface="楷体_GB2312" pitchFamily="49" charset="-122"/>
                <a:ea typeface="楷体_GB2312" pitchFamily="49" charset="-122"/>
              </a:rPr>
              <a:t>对业务建模</a:t>
            </a:r>
            <a:r>
              <a:rPr lang="zh-CN" altLang="en-US" dirty="0"/>
              <a:t>）</a:t>
            </a:r>
            <a:endParaRPr lang="en-US" altLang="zh-CN" dirty="0"/>
          </a:p>
          <a:p>
            <a:r>
              <a:rPr lang="zh-CN" altLang="en-US" dirty="0">
                <a:latin typeface="Arial" panose="020B0604020202020204" pitchFamily="34" charset="0"/>
                <a:ea typeface="黑体" panose="02010609060101010101" pitchFamily="49" charset="-122"/>
              </a:rPr>
              <a:t>           </a:t>
            </a:r>
            <a:r>
              <a:rPr lang="zh-CN" altLang="en-US" dirty="0">
                <a:latin typeface="楷体_GB2312" pitchFamily="49" charset="-122"/>
                <a:ea typeface="楷体_GB2312" pitchFamily="49" charset="-122"/>
              </a:rPr>
              <a:t>业务建模的目的是理解业务内容和业务过程。你对自己的业务过程建模，不仅是为了理解业务的内容中规定了要做什么，业务是如何进行的，同样也是为了识别业务的变更对业务造成的影响。对业务建模，有助于你发现业务的优缺点，找出需要改进和优化的地方，在某些情况下还可以对几个可选的业务过程进行仿真。</a:t>
            </a:r>
            <a:r>
              <a:rPr lang="zh-CN" altLang="en-US" dirty="0"/>
              <a:t> </a:t>
            </a:r>
          </a:p>
        </p:txBody>
      </p:sp>
      <p:sp>
        <p:nvSpPr>
          <p:cNvPr id="12" name="矩形 11">
            <a:extLst>
              <a:ext uri="{FF2B5EF4-FFF2-40B4-BE49-F238E27FC236}">
                <a16:creationId xmlns:a16="http://schemas.microsoft.com/office/drawing/2014/main" id="{B2AD1FC5-CC6E-4486-96B7-1A71128CA33B}"/>
              </a:ext>
            </a:extLst>
          </p:cNvPr>
          <p:cNvSpPr/>
          <p:nvPr/>
        </p:nvSpPr>
        <p:spPr>
          <a:xfrm>
            <a:off x="636262" y="3536077"/>
            <a:ext cx="10593990" cy="1261884"/>
          </a:xfrm>
          <a:prstGeom prst="rect">
            <a:avLst/>
          </a:prstGeom>
        </p:spPr>
        <p:txBody>
          <a:bodyPr wrap="square">
            <a:spAutoFit/>
          </a:bodyPr>
          <a:lstStyle/>
          <a:p>
            <a:r>
              <a:rPr lang="zh-CN" altLang="en-US" sz="2000" dirty="0">
                <a:latin typeface="楷体_GB2312" pitchFamily="49" charset="-122"/>
                <a:ea typeface="楷体_GB2312" pitchFamily="49" charset="-122"/>
              </a:rPr>
              <a:t>二：规划和设计软件系统。（对要构造的软件建模）</a:t>
            </a:r>
            <a:endParaRPr lang="en-US" altLang="zh-CN" sz="2000" dirty="0">
              <a:latin typeface="楷体_GB2312" pitchFamily="49" charset="-122"/>
              <a:ea typeface="楷体_GB2312" pitchFamily="49" charset="-122"/>
            </a:endParaRPr>
          </a:p>
          <a:p>
            <a:r>
              <a:rPr lang="zh-CN" altLang="en-US" sz="2000" dirty="0">
                <a:latin typeface="楷体_GB2312" pitchFamily="49" charset="-122"/>
                <a:ea typeface="楷体_GB2312" pitchFamily="49" charset="-122"/>
              </a:rPr>
              <a:t>    </a:t>
            </a:r>
            <a:r>
              <a:rPr lang="zh-CN" altLang="en-US" dirty="0">
                <a:latin typeface="楷体_GB2312" pitchFamily="49" charset="-122"/>
                <a:ea typeface="楷体_GB2312" pitchFamily="49" charset="-122"/>
              </a:rPr>
              <a:t>软件建模的目的是用</a:t>
            </a:r>
            <a:r>
              <a:rPr lang="en-US" altLang="zh-CN" dirty="0">
                <a:latin typeface="楷体_GB2312" pitchFamily="49" charset="-122"/>
                <a:ea typeface="楷体_GB2312" pitchFamily="49" charset="-122"/>
              </a:rPr>
              <a:t>UML</a:t>
            </a:r>
            <a:r>
              <a:rPr lang="zh-CN" altLang="en-US" dirty="0">
                <a:latin typeface="楷体_GB2312" pitchFamily="49" charset="-122"/>
                <a:ea typeface="楷体_GB2312" pitchFamily="49" charset="-122"/>
              </a:rPr>
              <a:t>表示软件的体系和组成，方便软件设计人员理解和修改软件方案，确保软件设计和计划能正确地实现，同时，一旦设计和计划需要修改时，修改后的软件系统，同样经受得起时间的检验，例如，当在一个软件系统中增加一个组件时，你要保证系统不会因为增加了这个组件而崩溃。</a:t>
            </a:r>
          </a:p>
        </p:txBody>
      </p:sp>
    </p:spTree>
    <p:extLst>
      <p:ext uri="{BB962C8B-B14F-4D97-AF65-F5344CB8AC3E}">
        <p14:creationId xmlns:p14="http://schemas.microsoft.com/office/powerpoint/2010/main" val="6932628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2  </a:t>
            </a:r>
            <a:r>
              <a:rPr lang="zh-CN" altLang="en-US" b="1" dirty="0">
                <a:solidFill>
                  <a:srgbClr val="0070C0"/>
                </a:solidFill>
              </a:rPr>
              <a:t>什么是模型</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4" name="矩形 3">
            <a:extLst>
              <a:ext uri="{FF2B5EF4-FFF2-40B4-BE49-F238E27FC236}">
                <a16:creationId xmlns:a16="http://schemas.microsoft.com/office/drawing/2014/main" id="{DA1547EA-D2A9-4142-B60F-8666439B2576}"/>
              </a:ext>
            </a:extLst>
          </p:cNvPr>
          <p:cNvSpPr/>
          <p:nvPr/>
        </p:nvSpPr>
        <p:spPr>
          <a:xfrm>
            <a:off x="329217" y="1186511"/>
            <a:ext cx="8282866" cy="3502497"/>
          </a:xfrm>
          <a:prstGeom prst="rect">
            <a:avLst/>
          </a:prstGeom>
        </p:spPr>
        <p:txBody>
          <a:bodyPr wrap="square">
            <a:spAutoFit/>
          </a:bodyPr>
          <a:lstStyle/>
          <a:p>
            <a:pPr marL="381000" lvl="0" indent="-381000" fontAlgn="base">
              <a:spcBef>
                <a:spcPct val="20000"/>
              </a:spcBef>
              <a:spcAft>
                <a:spcPct val="0"/>
              </a:spcAft>
              <a:buFontTx/>
              <a:buAutoNum type="arabicPeriod"/>
            </a:pPr>
            <a:r>
              <a:rPr lang="zh-CN" altLang="en-US" sz="2800" kern="0" dirty="0">
                <a:solidFill>
                  <a:srgbClr val="00B050"/>
                </a:solidFill>
                <a:latin typeface="楷体_GB2312" pitchFamily="49" charset="-122"/>
                <a:ea typeface="楷体_GB2312" pitchFamily="49" charset="-122"/>
              </a:rPr>
              <a:t>建模的目标 </a:t>
            </a:r>
          </a:p>
          <a:p>
            <a:pPr marL="381000" lvl="0" indent="-381000" fontAlgn="base">
              <a:spcBef>
                <a:spcPct val="20000"/>
              </a:spcBef>
              <a:spcAft>
                <a:spcPct val="0"/>
              </a:spcAft>
            </a:pPr>
            <a:endParaRPr lang="zh-CN" altLang="en-US" sz="2800" kern="0" dirty="0">
              <a:solidFill>
                <a:srgbClr val="00B050"/>
              </a:solidFill>
              <a:latin typeface="楷体_GB2312" pitchFamily="49" charset="-122"/>
              <a:ea typeface="楷体_GB2312" pitchFamily="49" charset="-122"/>
            </a:endParaRPr>
          </a:p>
          <a:p>
            <a:pPr marL="381000" lvl="0" indent="-381000" fontAlgn="base">
              <a:spcBef>
                <a:spcPct val="20000"/>
              </a:spcBef>
              <a:spcAft>
                <a:spcPct val="0"/>
              </a:spcAft>
            </a:pPr>
            <a:r>
              <a:rPr lang="zh-CN" altLang="en-US" sz="2000" kern="0" dirty="0">
                <a:solidFill>
                  <a:srgbClr val="000000"/>
                </a:solidFill>
                <a:latin typeface="楷体_GB2312" pitchFamily="49" charset="-122"/>
                <a:ea typeface="楷体_GB2312" pitchFamily="49" charset="-122"/>
              </a:rPr>
              <a:t> 通过对业务和软件系统建模，以实现下面</a:t>
            </a:r>
            <a:r>
              <a:rPr lang="en-US" altLang="zh-CN" sz="2000" kern="0" dirty="0">
                <a:solidFill>
                  <a:srgbClr val="000000"/>
                </a:solidFill>
                <a:latin typeface="楷体_GB2312" pitchFamily="49" charset="-122"/>
                <a:ea typeface="楷体_GB2312" pitchFamily="49" charset="-122"/>
              </a:rPr>
              <a:t>4</a:t>
            </a:r>
            <a:r>
              <a:rPr lang="zh-CN" altLang="en-US" sz="2000" kern="0" dirty="0">
                <a:solidFill>
                  <a:srgbClr val="000000"/>
                </a:solidFill>
                <a:latin typeface="楷体_GB2312" pitchFamily="49" charset="-122"/>
                <a:ea typeface="楷体_GB2312" pitchFamily="49" charset="-122"/>
              </a:rPr>
              <a:t>个目标：</a:t>
            </a:r>
          </a:p>
          <a:p>
            <a:pPr marL="381000" lvl="0" indent="-381000" fontAlgn="base">
              <a:spcBef>
                <a:spcPct val="20000"/>
              </a:spcBef>
              <a:spcAft>
                <a:spcPct val="0"/>
              </a:spcAft>
            </a:pPr>
            <a:r>
              <a:rPr lang="en-US" altLang="zh-CN" sz="2000" kern="0" dirty="0">
                <a:solidFill>
                  <a:srgbClr val="000000"/>
                </a:solidFill>
                <a:latin typeface="楷体_GB2312" pitchFamily="49" charset="-122"/>
                <a:ea typeface="楷体_GB2312" pitchFamily="49" charset="-122"/>
              </a:rPr>
              <a:t>(1)</a:t>
            </a:r>
            <a:r>
              <a:rPr lang="zh-CN" altLang="en-US" sz="2000" kern="0" dirty="0">
                <a:solidFill>
                  <a:srgbClr val="000000"/>
                </a:solidFill>
                <a:latin typeface="楷体_GB2312" pitchFamily="49" charset="-122"/>
                <a:ea typeface="楷体_GB2312" pitchFamily="49" charset="-122"/>
              </a:rPr>
              <a:t>对业务和软件进行可视化，便于对业务和软件系统的理解和交流。</a:t>
            </a:r>
          </a:p>
          <a:p>
            <a:pPr marL="381000" lvl="0" indent="-381000" fontAlgn="base">
              <a:spcBef>
                <a:spcPct val="20000"/>
              </a:spcBef>
              <a:spcAft>
                <a:spcPct val="0"/>
              </a:spcAft>
            </a:pPr>
            <a:r>
              <a:rPr lang="en-US" altLang="zh-CN" sz="2000" kern="0" dirty="0">
                <a:solidFill>
                  <a:srgbClr val="000000"/>
                </a:solidFill>
                <a:latin typeface="楷体_GB2312" pitchFamily="49" charset="-122"/>
                <a:ea typeface="楷体_GB2312" pitchFamily="49" charset="-122"/>
              </a:rPr>
              <a:t>(2)</a:t>
            </a:r>
            <a:r>
              <a:rPr lang="zh-CN" altLang="en-US" sz="2000" kern="0" dirty="0">
                <a:solidFill>
                  <a:srgbClr val="000000"/>
                </a:solidFill>
                <a:latin typeface="楷体_GB2312" pitchFamily="49" charset="-122"/>
                <a:ea typeface="楷体_GB2312" pitchFamily="49" charset="-122"/>
              </a:rPr>
              <a:t>详细说明系统的组成、结构和系统交互的行为。便于开发人员对系统的宏观理解。</a:t>
            </a:r>
          </a:p>
          <a:p>
            <a:pPr marL="381000" lvl="0" indent="-381000" fontAlgn="base">
              <a:spcBef>
                <a:spcPct val="20000"/>
              </a:spcBef>
              <a:spcAft>
                <a:spcPct val="0"/>
              </a:spcAft>
            </a:pPr>
            <a:r>
              <a:rPr lang="en-US" altLang="zh-CN" sz="2000" kern="0" dirty="0">
                <a:solidFill>
                  <a:srgbClr val="000000"/>
                </a:solidFill>
                <a:latin typeface="楷体_GB2312" pitchFamily="49" charset="-122"/>
                <a:ea typeface="楷体_GB2312" pitchFamily="49" charset="-122"/>
              </a:rPr>
              <a:t>(3)</a:t>
            </a:r>
            <a:r>
              <a:rPr lang="zh-CN" altLang="en-US" sz="2000" kern="0" dirty="0">
                <a:solidFill>
                  <a:srgbClr val="000000"/>
                </a:solidFill>
                <a:latin typeface="楷体_GB2312" pitchFamily="49" charset="-122"/>
                <a:ea typeface="楷体_GB2312" pitchFamily="49" charset="-122"/>
              </a:rPr>
              <a:t>用模型的方式为系统提供一个模板，开发人员依据该模板构造软件系统。</a:t>
            </a:r>
          </a:p>
          <a:p>
            <a:pPr marL="381000" lvl="0" indent="-381000" fontAlgn="base">
              <a:spcBef>
                <a:spcPct val="20000"/>
              </a:spcBef>
              <a:spcAft>
                <a:spcPct val="0"/>
              </a:spcAft>
            </a:pPr>
            <a:r>
              <a:rPr lang="en-US" altLang="zh-CN" sz="2000" kern="0" dirty="0">
                <a:solidFill>
                  <a:srgbClr val="000000"/>
                </a:solidFill>
                <a:latin typeface="楷体_GB2312" pitchFamily="49" charset="-122"/>
                <a:ea typeface="楷体_GB2312" pitchFamily="49" charset="-122"/>
              </a:rPr>
              <a:t>(4)</a:t>
            </a:r>
            <a:r>
              <a:rPr lang="zh-CN" altLang="en-US" sz="2000" kern="0" dirty="0">
                <a:solidFill>
                  <a:srgbClr val="000000"/>
                </a:solidFill>
                <a:latin typeface="楷体_GB2312" pitchFamily="49" charset="-122"/>
                <a:ea typeface="楷体_GB2312" pitchFamily="49" charset="-122"/>
              </a:rPr>
              <a:t>将计划和决策文档化。 </a:t>
            </a:r>
          </a:p>
        </p:txBody>
      </p:sp>
    </p:spTree>
    <p:extLst>
      <p:ext uri="{BB962C8B-B14F-4D97-AF65-F5344CB8AC3E}">
        <p14:creationId xmlns:p14="http://schemas.microsoft.com/office/powerpoint/2010/main" val="10113058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2  </a:t>
            </a:r>
            <a:r>
              <a:rPr lang="zh-CN" altLang="en-US" b="1" dirty="0">
                <a:solidFill>
                  <a:srgbClr val="0070C0"/>
                </a:solidFill>
              </a:rPr>
              <a:t>什么是模型</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4" name="矩形 3">
            <a:extLst>
              <a:ext uri="{FF2B5EF4-FFF2-40B4-BE49-F238E27FC236}">
                <a16:creationId xmlns:a16="http://schemas.microsoft.com/office/drawing/2014/main" id="{619043FB-A804-4CA4-BFAB-73D0B5268713}"/>
              </a:ext>
            </a:extLst>
          </p:cNvPr>
          <p:cNvSpPr/>
          <p:nvPr/>
        </p:nvSpPr>
        <p:spPr>
          <a:xfrm>
            <a:off x="327152" y="1163926"/>
            <a:ext cx="8265111" cy="2677656"/>
          </a:xfrm>
          <a:prstGeom prst="rect">
            <a:avLst/>
          </a:prstGeom>
        </p:spPr>
        <p:txBody>
          <a:bodyPr wrap="square">
            <a:spAutoFit/>
          </a:bodyPr>
          <a:lstStyle/>
          <a:p>
            <a:pPr marL="342900" lvl="0" indent="-342900" fontAlgn="base">
              <a:spcBef>
                <a:spcPct val="20000"/>
              </a:spcBef>
              <a:spcAft>
                <a:spcPct val="0"/>
              </a:spcAft>
            </a:pPr>
            <a:r>
              <a:rPr lang="en-US" altLang="zh-CN" sz="2800" kern="0" dirty="0">
                <a:solidFill>
                  <a:srgbClr val="00B050"/>
                </a:solidFill>
                <a:latin typeface="楷体_GB2312" pitchFamily="49" charset="-122"/>
                <a:ea typeface="楷体_GB2312" pitchFamily="49" charset="-122"/>
              </a:rPr>
              <a:t>2</a:t>
            </a:r>
            <a:r>
              <a:rPr lang="zh-CN" altLang="en-US" sz="2800" kern="0" dirty="0">
                <a:solidFill>
                  <a:srgbClr val="00B050"/>
                </a:solidFill>
                <a:latin typeface="楷体_GB2312" pitchFamily="49" charset="-122"/>
                <a:ea typeface="楷体_GB2312" pitchFamily="49" charset="-122"/>
              </a:rPr>
              <a:t>．建模的原则</a:t>
            </a:r>
          </a:p>
          <a:p>
            <a:pPr marL="342900" lvl="0" indent="-342900" fontAlgn="base">
              <a:spcBef>
                <a:spcPct val="20000"/>
              </a:spcBef>
              <a:spcAft>
                <a:spcPct val="0"/>
              </a:spcAft>
              <a:buFontTx/>
              <a:buChar char="•"/>
            </a:pPr>
            <a:endParaRPr lang="zh-CN" altLang="en-US" sz="2000" kern="0" dirty="0">
              <a:solidFill>
                <a:srgbClr val="000000"/>
              </a:solidFill>
              <a:latin typeface="楷体_GB2312" pitchFamily="49" charset="-122"/>
              <a:ea typeface="楷体_GB2312" pitchFamily="49" charset="-122"/>
            </a:endParaRPr>
          </a:p>
          <a:p>
            <a:pPr marL="342900" lvl="0" indent="-342900" fontAlgn="base">
              <a:spcBef>
                <a:spcPct val="20000"/>
              </a:spcBef>
              <a:spcAft>
                <a:spcPct val="0"/>
              </a:spcAft>
            </a:pPr>
            <a:r>
              <a:rPr lang="en-US" altLang="zh-CN" sz="2000" kern="0" dirty="0">
                <a:solidFill>
                  <a:srgbClr val="000000"/>
                </a:solidFill>
                <a:latin typeface="楷体_GB2312" pitchFamily="49" charset="-122"/>
                <a:ea typeface="楷体_GB2312" pitchFamily="49" charset="-122"/>
              </a:rPr>
              <a:t>(1)</a:t>
            </a:r>
            <a:r>
              <a:rPr lang="zh-CN" altLang="en-US" sz="2000" kern="0" dirty="0">
                <a:solidFill>
                  <a:srgbClr val="000000"/>
                </a:solidFill>
                <a:latin typeface="楷体_GB2312" pitchFamily="49" charset="-122"/>
                <a:ea typeface="楷体_GB2312" pitchFamily="49" charset="-122"/>
              </a:rPr>
              <a:t>仅当需要时，才为业务或软件系统构建模型。</a:t>
            </a:r>
          </a:p>
          <a:p>
            <a:pPr marL="342900" lvl="0" indent="-342900" fontAlgn="base">
              <a:spcBef>
                <a:spcPct val="20000"/>
              </a:spcBef>
              <a:spcAft>
                <a:spcPct val="0"/>
              </a:spcAft>
            </a:pPr>
            <a:r>
              <a:rPr lang="en-US" altLang="zh-CN" sz="2000" kern="0" dirty="0">
                <a:solidFill>
                  <a:srgbClr val="000000"/>
                </a:solidFill>
                <a:latin typeface="楷体_GB2312" pitchFamily="49" charset="-122"/>
                <a:ea typeface="楷体_GB2312" pitchFamily="49" charset="-122"/>
              </a:rPr>
              <a:t>(2)</a:t>
            </a:r>
            <a:r>
              <a:rPr lang="zh-CN" altLang="en-US" sz="2000" kern="0" dirty="0">
                <a:solidFill>
                  <a:srgbClr val="000000"/>
                </a:solidFill>
                <a:latin typeface="楷体_GB2312" pitchFamily="49" charset="-122"/>
                <a:ea typeface="楷体_GB2312" pitchFamily="49" charset="-122"/>
              </a:rPr>
              <a:t>按照实际情况或按我们需要的样式，对业务或软件系统进行建模。</a:t>
            </a:r>
          </a:p>
          <a:p>
            <a:pPr marL="342900" lvl="0" indent="-342900" fontAlgn="base">
              <a:spcBef>
                <a:spcPct val="20000"/>
              </a:spcBef>
              <a:spcAft>
                <a:spcPct val="0"/>
              </a:spcAft>
            </a:pPr>
            <a:r>
              <a:rPr lang="en-US" altLang="zh-CN" sz="2000" kern="0" dirty="0">
                <a:solidFill>
                  <a:srgbClr val="000000"/>
                </a:solidFill>
                <a:latin typeface="楷体_GB2312" pitchFamily="49" charset="-122"/>
                <a:ea typeface="楷体_GB2312" pitchFamily="49" charset="-122"/>
              </a:rPr>
              <a:t>(3)</a:t>
            </a:r>
            <a:r>
              <a:rPr lang="zh-CN" altLang="en-US" sz="2000" kern="0" dirty="0">
                <a:solidFill>
                  <a:srgbClr val="000000"/>
                </a:solidFill>
                <a:latin typeface="楷体_GB2312" pitchFamily="49" charset="-122"/>
                <a:ea typeface="楷体_GB2312" pitchFamily="49" charset="-122"/>
              </a:rPr>
              <a:t>依据解决方案，来构造需要的模型。</a:t>
            </a:r>
          </a:p>
          <a:p>
            <a:pPr marL="342900" lvl="0" indent="-342900" fontAlgn="base">
              <a:spcBef>
                <a:spcPct val="20000"/>
              </a:spcBef>
              <a:spcAft>
                <a:spcPct val="0"/>
              </a:spcAft>
            </a:pPr>
            <a:r>
              <a:rPr lang="en-US" altLang="zh-CN" sz="2000" kern="0" dirty="0">
                <a:solidFill>
                  <a:srgbClr val="000000"/>
                </a:solidFill>
                <a:latin typeface="楷体_GB2312" pitchFamily="49" charset="-122"/>
                <a:ea typeface="楷体_GB2312" pitchFamily="49" charset="-122"/>
              </a:rPr>
              <a:t>(4)</a:t>
            </a:r>
            <a:r>
              <a:rPr lang="zh-CN" altLang="en-US" sz="2000" kern="0" dirty="0">
                <a:solidFill>
                  <a:srgbClr val="000000"/>
                </a:solidFill>
                <a:latin typeface="楷体_GB2312" pitchFamily="49" charset="-122"/>
                <a:ea typeface="楷体_GB2312" pitchFamily="49" charset="-122"/>
              </a:rPr>
              <a:t>最好用一组相对独立的模型，从不同的侧面，描述重要的业务或软件系统。 </a:t>
            </a:r>
          </a:p>
        </p:txBody>
      </p:sp>
    </p:spTree>
    <p:extLst>
      <p:ext uri="{BB962C8B-B14F-4D97-AF65-F5344CB8AC3E}">
        <p14:creationId xmlns:p14="http://schemas.microsoft.com/office/powerpoint/2010/main" val="2656160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2  </a:t>
            </a:r>
            <a:r>
              <a:rPr lang="zh-CN" altLang="en-US" b="1" dirty="0">
                <a:solidFill>
                  <a:srgbClr val="0070C0"/>
                </a:solidFill>
              </a:rPr>
              <a:t>什么是模型</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4" name="矩形 3">
            <a:extLst>
              <a:ext uri="{FF2B5EF4-FFF2-40B4-BE49-F238E27FC236}">
                <a16:creationId xmlns:a16="http://schemas.microsoft.com/office/drawing/2014/main" id="{619043FB-A804-4CA4-BFAB-73D0B5268713}"/>
              </a:ext>
            </a:extLst>
          </p:cNvPr>
          <p:cNvSpPr/>
          <p:nvPr/>
        </p:nvSpPr>
        <p:spPr>
          <a:xfrm>
            <a:off x="327152" y="853580"/>
            <a:ext cx="11613314" cy="400110"/>
          </a:xfrm>
          <a:prstGeom prst="rect">
            <a:avLst/>
          </a:prstGeom>
        </p:spPr>
        <p:txBody>
          <a:bodyPr wrap="square">
            <a:spAutoFit/>
          </a:bodyPr>
          <a:lstStyle/>
          <a:p>
            <a:pPr marL="342900" lvl="0" indent="-342900" fontAlgn="base">
              <a:spcBef>
                <a:spcPct val="20000"/>
              </a:spcBef>
              <a:spcAft>
                <a:spcPct val="0"/>
              </a:spcAft>
            </a:pPr>
            <a:endParaRPr lang="zh-CN" altLang="en-US" sz="2000" kern="0" dirty="0">
              <a:solidFill>
                <a:srgbClr val="000000"/>
              </a:solidFill>
              <a:latin typeface="楷体_GB2312" pitchFamily="49" charset="-122"/>
              <a:ea typeface="楷体_GB2312" pitchFamily="49" charset="-122"/>
            </a:endParaRPr>
          </a:p>
        </p:txBody>
      </p:sp>
      <p:sp>
        <p:nvSpPr>
          <p:cNvPr id="3" name="矩形 2">
            <a:extLst>
              <a:ext uri="{FF2B5EF4-FFF2-40B4-BE49-F238E27FC236}">
                <a16:creationId xmlns:a16="http://schemas.microsoft.com/office/drawing/2014/main" id="{16336CB5-3995-4209-8A71-EEF28EC02E75}"/>
              </a:ext>
            </a:extLst>
          </p:cNvPr>
          <p:cNvSpPr/>
          <p:nvPr/>
        </p:nvSpPr>
        <p:spPr>
          <a:xfrm>
            <a:off x="506027" y="1013132"/>
            <a:ext cx="10129422" cy="3847207"/>
          </a:xfrm>
          <a:prstGeom prst="rect">
            <a:avLst/>
          </a:prstGeom>
        </p:spPr>
        <p:txBody>
          <a:bodyPr wrap="square">
            <a:spAutoFit/>
          </a:bodyPr>
          <a:lstStyle/>
          <a:p>
            <a:pPr marL="342900" marR="0" lvl="0" indent="-342900" defTabSz="914400" eaLnBrk="1" fontAlgn="base" latinLnBrk="0" hangingPunct="1">
              <a:lnSpc>
                <a:spcPct val="100000"/>
              </a:lnSpc>
              <a:spcBef>
                <a:spcPct val="2000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 UML</a:t>
            </a:r>
            <a:r>
              <a:rPr kumimoji="0" lang="zh-CN" altLang="en-US"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是一种公共的、可扩展的、应用广泛的设计语言。</a:t>
            </a:r>
            <a:r>
              <a:rPr kumimoji="0" lang="en-US" altLang="zh-CN"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UML</a:t>
            </a:r>
            <a:r>
              <a:rPr kumimoji="0" lang="zh-CN" altLang="en-US"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可应用于软件开发活动中的每个阶段，可以表示每个阶段的产品。使用</a:t>
            </a:r>
            <a:r>
              <a:rPr kumimoji="0" lang="en-US" altLang="zh-CN"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UML</a:t>
            </a:r>
            <a:r>
              <a:rPr kumimoji="0" lang="zh-CN" altLang="en-US"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的原因，主要表现在以下三个方面：</a:t>
            </a:r>
          </a:p>
          <a:p>
            <a:pPr marL="342900" marR="0" lvl="0" indent="-342900" defTabSz="914400" eaLnBrk="1" fontAlgn="base" latinLnBrk="0" hangingPunct="1">
              <a:lnSpc>
                <a:spcPct val="100000"/>
              </a:lnSpc>
              <a:spcBef>
                <a:spcPct val="20000"/>
              </a:spcBef>
              <a:spcAft>
                <a:spcPct val="0"/>
              </a:spcAft>
              <a:buClrTx/>
              <a:buSzTx/>
              <a:buFontTx/>
              <a:buNone/>
              <a:tabLst/>
              <a:defRPr/>
            </a:pPr>
            <a:r>
              <a:rPr kumimoji="0" lang="en-US" altLang="zh-CN"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1</a:t>
            </a:r>
            <a:r>
              <a:rPr kumimoji="0" lang="zh-CN" altLang="en-US"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a:t>
            </a:r>
            <a:r>
              <a:rPr kumimoji="0" lang="en-US" altLang="zh-CN"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UML</a:t>
            </a:r>
            <a:r>
              <a:rPr kumimoji="0" lang="zh-CN" altLang="en-US"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是一种公共语言</a:t>
            </a:r>
          </a:p>
          <a:p>
            <a:pPr marL="342900" marR="0" lvl="0" indent="-342900" defTabSz="914400" eaLnBrk="1" fontAlgn="base" latinLnBrk="0" hangingPunct="1">
              <a:lnSpc>
                <a:spcPct val="100000"/>
              </a:lnSpc>
              <a:spcBef>
                <a:spcPct val="2000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      UML</a:t>
            </a:r>
            <a:r>
              <a:rPr kumimoji="0" lang="zh-CN" altLang="en-US"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为业务分析员、架构设计师、代码实现者、测试者、数据库设计师和许许多多参与软件设计和开发的人提供了一个公共“语言”，使他们能够理解业务、需求，理解软件和架构如何构造。</a:t>
            </a:r>
            <a:endParaRPr kumimoji="0" lang="en-US" altLang="zh-CN"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endParaRPr>
          </a:p>
          <a:p>
            <a:pPr marL="342900" marR="0" lvl="0" indent="-342900" defTabSz="914400" eaLnBrk="1" fontAlgn="base" latinLnBrk="0" hangingPunct="1">
              <a:lnSpc>
                <a:spcPct val="100000"/>
              </a:lnSpc>
              <a:spcBef>
                <a:spcPct val="20000"/>
              </a:spcBef>
              <a:spcAft>
                <a:spcPct val="0"/>
              </a:spcAft>
              <a:buClrTx/>
              <a:buSzTx/>
              <a:buFontTx/>
              <a:buNone/>
              <a:tabLst/>
              <a:defRPr/>
            </a:pPr>
            <a:r>
              <a:rPr kumimoji="0" lang="en-US" altLang="zh-CN"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2</a:t>
            </a:r>
            <a:r>
              <a:rPr kumimoji="0" lang="zh-CN" altLang="en-US"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a:t>
            </a:r>
            <a:r>
              <a:rPr kumimoji="0" lang="en-US" altLang="zh-CN"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UML</a:t>
            </a:r>
            <a:r>
              <a:rPr kumimoji="0" lang="zh-CN" altLang="en-US"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是一种应用广泛的语言</a:t>
            </a:r>
          </a:p>
          <a:p>
            <a:pPr marL="342900" marR="0" lvl="0" indent="-342900" defTabSz="914400" eaLnBrk="1" fontAlgn="base" latinLnBrk="0" hangingPunct="1">
              <a:lnSpc>
                <a:spcPct val="100000"/>
              </a:lnSpc>
              <a:spcBef>
                <a:spcPct val="20000"/>
              </a:spcBef>
              <a:spcAft>
                <a:spcPct val="0"/>
              </a:spcAft>
              <a:buClrTx/>
              <a:buSzTx/>
              <a:buFontTx/>
              <a:buNone/>
              <a:tabLst/>
              <a:defRPr/>
            </a:pPr>
            <a:r>
              <a:rPr kumimoji="0" lang="en-US" altLang="zh-CN"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      UML</a:t>
            </a:r>
            <a:r>
              <a:rPr kumimoji="0" lang="zh-CN" altLang="en-US"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不仅可以用于软件建模，也可以用于业务建模、知识建模、数据库建模、工作流建模、嵌入式系统建模。用同一种语言对不同的领域建模，便于理解和沟通。</a:t>
            </a:r>
          </a:p>
          <a:p>
            <a:pPr marL="342900" marR="0" lvl="0" indent="-342900" defTabSz="914400" eaLnBrk="1" fontAlgn="base" latinLnBrk="0" hangingPunct="1">
              <a:lnSpc>
                <a:spcPct val="100000"/>
              </a:lnSpc>
              <a:spcBef>
                <a:spcPct val="20000"/>
              </a:spcBef>
              <a:spcAft>
                <a:spcPct val="0"/>
              </a:spcAft>
              <a:buClrTx/>
              <a:buSzTx/>
              <a:buFontTx/>
              <a:buNone/>
              <a:tabLst/>
              <a:defRPr/>
            </a:pPr>
            <a:r>
              <a:rPr kumimoji="0" lang="en-US" altLang="zh-CN"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3</a:t>
            </a:r>
            <a:r>
              <a:rPr kumimoji="0" lang="zh-CN" altLang="en-US"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a:t>
            </a:r>
            <a:r>
              <a:rPr kumimoji="0" lang="en-US" altLang="zh-CN"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UML</a:t>
            </a:r>
            <a:r>
              <a:rPr kumimoji="0" lang="zh-CN" altLang="en-US" sz="2000" b="0" i="0" u="none" strike="noStrike" kern="0" cap="none" spc="0" normalizeH="0" baseline="0" noProof="0" dirty="0">
                <a:ln>
                  <a:noFill/>
                </a:ln>
                <a:solidFill>
                  <a:srgbClr val="FF0000"/>
                </a:solidFill>
                <a:effectLst/>
                <a:uLnTx/>
                <a:uFillTx/>
                <a:latin typeface="楷体_GB2312" pitchFamily="49" charset="-122"/>
                <a:ea typeface="楷体_GB2312" pitchFamily="49" charset="-122"/>
              </a:rPr>
              <a:t>是一种很好的扩展语言</a:t>
            </a:r>
          </a:p>
          <a:p>
            <a:pPr marL="342900" marR="0" lvl="0" indent="-342900" defTabSz="914400" eaLnBrk="1" fontAlgn="base" latinLnBrk="0" hangingPunct="1">
              <a:lnSpc>
                <a:spcPct val="100000"/>
              </a:lnSpc>
              <a:spcBef>
                <a:spcPct val="20000"/>
              </a:spcBef>
              <a:spcAft>
                <a:spcPct val="0"/>
              </a:spcAft>
              <a:buClrTx/>
              <a:buSzTx/>
              <a:buFontTx/>
              <a:buNone/>
              <a:tabLst/>
              <a:defRPr/>
            </a:pPr>
            <a:r>
              <a:rPr kumimoji="0" lang="zh-CN" altLang="en-US"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      在</a:t>
            </a:r>
            <a:r>
              <a:rPr kumimoji="0" lang="en-US" altLang="zh-CN"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UML</a:t>
            </a:r>
            <a:r>
              <a:rPr kumimoji="0" lang="zh-CN" altLang="en-US"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框架上，用户可以定义和扩展</a:t>
            </a:r>
            <a:r>
              <a:rPr kumimoji="0" lang="en-US" altLang="zh-CN"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UML</a:t>
            </a:r>
            <a:r>
              <a:rPr kumimoji="0" lang="zh-CN" altLang="en-US" sz="2000" b="0" i="0" u="none" strike="noStrike" kern="0" cap="none" spc="0" normalizeH="0" baseline="0" noProof="0" dirty="0">
                <a:ln>
                  <a:noFill/>
                </a:ln>
                <a:solidFill>
                  <a:srgbClr val="000000"/>
                </a:solidFill>
                <a:effectLst/>
                <a:uLnTx/>
                <a:uFillTx/>
                <a:latin typeface="楷体_GB2312" pitchFamily="49" charset="-122"/>
                <a:ea typeface="楷体_GB2312" pitchFamily="49" charset="-122"/>
              </a:rPr>
              <a:t>语义和语法，建模更方便、更灵活。</a:t>
            </a:r>
            <a:endParaRPr kumimoji="0" lang="zh-CN" alt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510180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r="76146"/>
          <a:stretch/>
        </p:blipFill>
        <p:spPr>
          <a:xfrm>
            <a:off x="4470400" y="0"/>
            <a:ext cx="2908300" cy="6858000"/>
          </a:xfrm>
          <a:prstGeom prst="rect">
            <a:avLst/>
          </a:prstGeom>
          <a:ln>
            <a:noFill/>
          </a:ln>
          <a:effectLst>
            <a:outerShdw blurRad="292100" dist="139700" dir="2700000" algn="tl" rotWithShape="0">
              <a:srgbClr val="333333">
                <a:alpha val="65000"/>
              </a:srgbClr>
            </a:outerShdw>
          </a:effectLst>
        </p:spPr>
      </p:pic>
      <p:sp>
        <p:nvSpPr>
          <p:cNvPr id="5" name="矩形 4"/>
          <p:cNvSpPr/>
          <p:nvPr/>
        </p:nvSpPr>
        <p:spPr>
          <a:xfrm>
            <a:off x="4973387" y="421613"/>
            <a:ext cx="2405313" cy="1087734"/>
          </a:xfrm>
          <a:prstGeom prst="rect">
            <a:avLst/>
          </a:prstGeom>
        </p:spPr>
        <p:txBody>
          <a:bodyPr wrap="square">
            <a:spAutoFit/>
          </a:bodyPr>
          <a:lstStyle/>
          <a:p>
            <a:pPr>
              <a:lnSpc>
                <a:spcPct val="150000"/>
              </a:lnSpc>
            </a:pPr>
            <a:r>
              <a:rPr lang="zh-CN" altLang="en-US" sz="4800" b="1" dirty="0">
                <a:solidFill>
                  <a:schemeClr val="bg1"/>
                </a:solidFill>
              </a:rPr>
              <a:t>目   录</a:t>
            </a:r>
          </a:p>
        </p:txBody>
      </p:sp>
      <p:sp>
        <p:nvSpPr>
          <p:cNvPr id="6" name="矩形 5"/>
          <p:cNvSpPr/>
          <p:nvPr/>
        </p:nvSpPr>
        <p:spPr>
          <a:xfrm>
            <a:off x="905878" y="1027691"/>
            <a:ext cx="3816016" cy="465640"/>
          </a:xfrm>
          <a:prstGeom prst="rect">
            <a:avLst/>
          </a:prstGeom>
        </p:spPr>
        <p:txBody>
          <a:bodyPr wrap="square">
            <a:spAutoFit/>
          </a:bodyPr>
          <a:lstStyle/>
          <a:p>
            <a:pPr>
              <a:lnSpc>
                <a:spcPct val="150000"/>
              </a:lnSpc>
            </a:pPr>
            <a:r>
              <a:rPr lang="en-US" altLang="zh-CN" b="1" dirty="0"/>
              <a:t>1  </a:t>
            </a:r>
            <a:r>
              <a:rPr lang="zh-CN" altLang="en-US" b="1" dirty="0"/>
              <a:t>什么是</a:t>
            </a:r>
            <a:r>
              <a:rPr lang="en-US" altLang="zh-CN" b="1" dirty="0"/>
              <a:t>UML</a:t>
            </a:r>
            <a:endParaRPr lang="zh-CN" altLang="en-US" b="1" dirty="0"/>
          </a:p>
        </p:txBody>
      </p:sp>
      <p:sp>
        <p:nvSpPr>
          <p:cNvPr id="7" name="矩形 6"/>
          <p:cNvSpPr/>
          <p:nvPr/>
        </p:nvSpPr>
        <p:spPr>
          <a:xfrm>
            <a:off x="861407" y="2505875"/>
            <a:ext cx="3816016" cy="465640"/>
          </a:xfrm>
          <a:prstGeom prst="rect">
            <a:avLst/>
          </a:prstGeom>
        </p:spPr>
        <p:txBody>
          <a:bodyPr wrap="square">
            <a:spAutoFit/>
          </a:bodyPr>
          <a:lstStyle/>
          <a:p>
            <a:pPr>
              <a:lnSpc>
                <a:spcPct val="150000"/>
              </a:lnSpc>
            </a:pPr>
            <a:r>
              <a:rPr lang="en-US" altLang="zh-CN" b="1" dirty="0"/>
              <a:t>2  </a:t>
            </a:r>
            <a:r>
              <a:rPr lang="zh-CN" altLang="en-US" b="1" dirty="0"/>
              <a:t>什么是模型</a:t>
            </a:r>
          </a:p>
        </p:txBody>
      </p:sp>
      <p:sp>
        <p:nvSpPr>
          <p:cNvPr id="8" name="矩形 7"/>
          <p:cNvSpPr/>
          <p:nvPr/>
        </p:nvSpPr>
        <p:spPr>
          <a:xfrm>
            <a:off x="861407" y="4548236"/>
            <a:ext cx="3816016" cy="465640"/>
          </a:xfrm>
          <a:prstGeom prst="rect">
            <a:avLst/>
          </a:prstGeom>
        </p:spPr>
        <p:txBody>
          <a:bodyPr wrap="square">
            <a:spAutoFit/>
          </a:bodyPr>
          <a:lstStyle/>
          <a:p>
            <a:pPr>
              <a:lnSpc>
                <a:spcPct val="150000"/>
              </a:lnSpc>
            </a:pPr>
            <a:r>
              <a:rPr lang="en-US" altLang="zh-CN" b="1" dirty="0"/>
              <a:t>3 </a:t>
            </a:r>
            <a:r>
              <a:rPr lang="zh-CN" altLang="en-US" b="1" dirty="0"/>
              <a:t>为什么要学习</a:t>
            </a:r>
            <a:r>
              <a:rPr lang="en-US" altLang="zh-CN" b="1" dirty="0"/>
              <a:t>UML</a:t>
            </a:r>
          </a:p>
        </p:txBody>
      </p:sp>
      <p:sp>
        <p:nvSpPr>
          <p:cNvPr id="9" name="矩形 8"/>
          <p:cNvSpPr/>
          <p:nvPr/>
        </p:nvSpPr>
        <p:spPr>
          <a:xfrm>
            <a:off x="8837170" y="1043707"/>
            <a:ext cx="3816016" cy="465640"/>
          </a:xfrm>
          <a:prstGeom prst="rect">
            <a:avLst/>
          </a:prstGeom>
        </p:spPr>
        <p:txBody>
          <a:bodyPr wrap="square">
            <a:spAutoFit/>
          </a:bodyPr>
          <a:lstStyle/>
          <a:p>
            <a:pPr>
              <a:lnSpc>
                <a:spcPct val="150000"/>
              </a:lnSpc>
            </a:pPr>
            <a:r>
              <a:rPr lang="en-US" altLang="zh-CN" b="1" dirty="0"/>
              <a:t>4 UML</a:t>
            </a:r>
            <a:r>
              <a:rPr lang="zh-CN" altLang="en-US" b="1" dirty="0"/>
              <a:t>的历史</a:t>
            </a:r>
          </a:p>
        </p:txBody>
      </p:sp>
      <p:sp>
        <p:nvSpPr>
          <p:cNvPr id="10" name="矩形 9"/>
          <p:cNvSpPr/>
          <p:nvPr/>
        </p:nvSpPr>
        <p:spPr>
          <a:xfrm>
            <a:off x="8917070" y="2781319"/>
            <a:ext cx="3816016" cy="465640"/>
          </a:xfrm>
          <a:prstGeom prst="rect">
            <a:avLst/>
          </a:prstGeom>
        </p:spPr>
        <p:txBody>
          <a:bodyPr wrap="square">
            <a:spAutoFit/>
          </a:bodyPr>
          <a:lstStyle/>
          <a:p>
            <a:pPr>
              <a:lnSpc>
                <a:spcPct val="150000"/>
              </a:lnSpc>
            </a:pPr>
            <a:r>
              <a:rPr lang="en-US" altLang="zh-CN" b="1" dirty="0"/>
              <a:t>5 UML</a:t>
            </a:r>
            <a:r>
              <a:rPr lang="zh-CN" altLang="en-US" b="1" dirty="0"/>
              <a:t>的特点</a:t>
            </a:r>
          </a:p>
        </p:txBody>
      </p:sp>
      <p:sp>
        <p:nvSpPr>
          <p:cNvPr id="11" name="矩形 10"/>
          <p:cNvSpPr/>
          <p:nvPr/>
        </p:nvSpPr>
        <p:spPr>
          <a:xfrm>
            <a:off x="8917070" y="4610380"/>
            <a:ext cx="3816016" cy="465640"/>
          </a:xfrm>
          <a:prstGeom prst="rect">
            <a:avLst/>
          </a:prstGeom>
        </p:spPr>
        <p:txBody>
          <a:bodyPr wrap="square">
            <a:spAutoFit/>
          </a:bodyPr>
          <a:lstStyle/>
          <a:p>
            <a:pPr>
              <a:lnSpc>
                <a:spcPct val="150000"/>
              </a:lnSpc>
            </a:pPr>
            <a:r>
              <a:rPr lang="en-US" altLang="zh-CN" b="1" dirty="0"/>
              <a:t>6 UML</a:t>
            </a:r>
            <a:r>
              <a:rPr lang="zh-CN" altLang="en-US" b="1" dirty="0"/>
              <a:t>工具</a:t>
            </a:r>
          </a:p>
        </p:txBody>
      </p:sp>
    </p:spTree>
    <p:extLst>
      <p:ext uri="{BB962C8B-B14F-4D97-AF65-F5344CB8AC3E}">
        <p14:creationId xmlns:p14="http://schemas.microsoft.com/office/powerpoint/2010/main" val="27235177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2  </a:t>
            </a:r>
            <a:r>
              <a:rPr lang="zh-CN" altLang="en-US" b="1" dirty="0">
                <a:solidFill>
                  <a:srgbClr val="0070C0"/>
                </a:solidFill>
              </a:rPr>
              <a:t>什么是模型</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4" name="矩形 3">
            <a:extLst>
              <a:ext uri="{FF2B5EF4-FFF2-40B4-BE49-F238E27FC236}">
                <a16:creationId xmlns:a16="http://schemas.microsoft.com/office/drawing/2014/main" id="{619043FB-A804-4CA4-BFAB-73D0B5268713}"/>
              </a:ext>
            </a:extLst>
          </p:cNvPr>
          <p:cNvSpPr/>
          <p:nvPr/>
        </p:nvSpPr>
        <p:spPr>
          <a:xfrm>
            <a:off x="327152" y="1163926"/>
            <a:ext cx="9313998" cy="4124206"/>
          </a:xfrm>
          <a:prstGeom prst="rect">
            <a:avLst/>
          </a:prstGeom>
        </p:spPr>
        <p:txBody>
          <a:bodyPr wrap="square">
            <a:spAutoFit/>
          </a:bodyPr>
          <a:lstStyle/>
          <a:p>
            <a:pPr marL="342900" lvl="0" indent="-342900" fontAlgn="base">
              <a:spcBef>
                <a:spcPct val="20000"/>
              </a:spcBef>
              <a:spcAft>
                <a:spcPct val="0"/>
              </a:spcAft>
            </a:pPr>
            <a:r>
              <a:rPr lang="zh-CN" altLang="en-US" sz="2000" kern="0" dirty="0">
                <a:solidFill>
                  <a:srgbClr val="000000"/>
                </a:solidFill>
                <a:latin typeface="楷体_GB2312" pitchFamily="49" charset="-122"/>
                <a:ea typeface="楷体_GB2312" pitchFamily="49" charset="-122"/>
              </a:rPr>
              <a:t>可以使用不同类型的</a:t>
            </a:r>
            <a:r>
              <a:rPr lang="en-US" altLang="zh-CN" sz="2000" kern="0" dirty="0">
                <a:solidFill>
                  <a:srgbClr val="000000"/>
                </a:solidFill>
                <a:latin typeface="楷体_GB2312" pitchFamily="49" charset="-122"/>
                <a:ea typeface="楷体_GB2312" pitchFamily="49" charset="-122"/>
              </a:rPr>
              <a:t>UML</a:t>
            </a:r>
            <a:r>
              <a:rPr lang="zh-CN" altLang="en-US" sz="2000" kern="0" dirty="0">
                <a:solidFill>
                  <a:srgbClr val="000000"/>
                </a:solidFill>
                <a:latin typeface="楷体_GB2312" pitchFamily="49" charset="-122"/>
                <a:ea typeface="楷体_GB2312" pitchFamily="49" charset="-122"/>
              </a:rPr>
              <a:t>图，创建不同类型的模型。这些模型都是由不同类型的图、模型元素以及模型元素之间的链接组成。对模型有两种常见的分类方法：</a:t>
            </a:r>
          </a:p>
          <a:p>
            <a:pPr marL="342900" lvl="0" indent="-342900" fontAlgn="base">
              <a:spcBef>
                <a:spcPct val="20000"/>
              </a:spcBef>
              <a:spcAft>
                <a:spcPct val="0"/>
              </a:spcAft>
            </a:pPr>
            <a:r>
              <a:rPr lang="en-US" altLang="zh-CN" sz="2000" kern="0" dirty="0">
                <a:solidFill>
                  <a:srgbClr val="000000"/>
                </a:solidFill>
                <a:latin typeface="楷体_GB2312" pitchFamily="49" charset="-122"/>
                <a:ea typeface="楷体_GB2312" pitchFamily="49" charset="-122"/>
              </a:rPr>
              <a:t>1</a:t>
            </a:r>
            <a:r>
              <a:rPr lang="zh-CN" altLang="en-US" sz="2000" kern="0" dirty="0">
                <a:solidFill>
                  <a:srgbClr val="000000"/>
                </a:solidFill>
                <a:latin typeface="楷体_GB2312" pitchFamily="49" charset="-122"/>
                <a:ea typeface="楷体_GB2312" pitchFamily="49" charset="-122"/>
              </a:rPr>
              <a:t>．按产生模型的阶段性分类</a:t>
            </a:r>
          </a:p>
          <a:p>
            <a:pPr marL="342900" lvl="0" indent="-342900" fontAlgn="base">
              <a:spcBef>
                <a:spcPct val="20000"/>
              </a:spcBef>
              <a:spcAft>
                <a:spcPct val="0"/>
              </a:spcAft>
              <a:buFontTx/>
              <a:buChar char="•"/>
            </a:pPr>
            <a:r>
              <a:rPr lang="zh-CN" altLang="en-US" kern="0" dirty="0">
                <a:solidFill>
                  <a:srgbClr val="000000"/>
                </a:solidFill>
                <a:latin typeface="楷体_GB2312" pitchFamily="49" charset="-122"/>
                <a:ea typeface="楷体_GB2312" pitchFamily="49" charset="-122"/>
              </a:rPr>
              <a:t>业务模型：展示业务和业务规则的模型。领域专家和需求分析师创建该种模型。</a:t>
            </a:r>
          </a:p>
          <a:p>
            <a:pPr marL="342900" lvl="0" indent="-342900" fontAlgn="base">
              <a:spcBef>
                <a:spcPct val="20000"/>
              </a:spcBef>
              <a:spcAft>
                <a:spcPct val="0"/>
              </a:spcAft>
              <a:buFontTx/>
              <a:buChar char="•"/>
            </a:pPr>
            <a:r>
              <a:rPr lang="zh-CN" altLang="en-US" kern="0" dirty="0">
                <a:solidFill>
                  <a:srgbClr val="000000"/>
                </a:solidFill>
                <a:latin typeface="楷体_GB2312" pitchFamily="49" charset="-122"/>
                <a:ea typeface="楷体_GB2312" pitchFamily="49" charset="-122"/>
              </a:rPr>
              <a:t>需求模型：展示应用系统要求和业务要求的模型。</a:t>
            </a:r>
            <a:r>
              <a:rPr lang="zh-CN" altLang="en-US" kern="0" dirty="0">
                <a:solidFill>
                  <a:srgbClr val="FF00FF"/>
                </a:solidFill>
                <a:latin typeface="楷体_GB2312" pitchFamily="49" charset="-122"/>
                <a:ea typeface="楷体_GB2312" pitchFamily="49" charset="-122"/>
              </a:rPr>
              <a:t>需求分析师和系统分析师创建该种模型。</a:t>
            </a:r>
          </a:p>
          <a:p>
            <a:pPr marL="342900" lvl="0" indent="-342900" fontAlgn="base">
              <a:spcBef>
                <a:spcPct val="20000"/>
              </a:spcBef>
              <a:spcAft>
                <a:spcPct val="0"/>
              </a:spcAft>
              <a:buFontTx/>
              <a:buChar char="•"/>
            </a:pPr>
            <a:r>
              <a:rPr lang="zh-CN" altLang="en-US" kern="0" dirty="0">
                <a:solidFill>
                  <a:srgbClr val="000000"/>
                </a:solidFill>
                <a:latin typeface="楷体_GB2312" pitchFamily="49" charset="-122"/>
                <a:ea typeface="楷体_GB2312" pitchFamily="49" charset="-122"/>
              </a:rPr>
              <a:t>设计模型：设计模型包含架构模型和详细设计模型，架构模型展示软件系统的宏观结构和组成；详细设计模型展示软件的微观组成和结构。</a:t>
            </a:r>
            <a:r>
              <a:rPr lang="zh-CN" altLang="en-US" kern="0" dirty="0">
                <a:solidFill>
                  <a:srgbClr val="FF00FF"/>
                </a:solidFill>
                <a:latin typeface="楷体_GB2312" pitchFamily="49" charset="-122"/>
                <a:ea typeface="楷体_GB2312" pitchFamily="49" charset="-122"/>
              </a:rPr>
              <a:t>架构师设计架构模型，详细设计模型则以资深开发人员为主，架构师提供指导，共同设计。</a:t>
            </a:r>
            <a:endParaRPr lang="en-US" altLang="zh-CN" kern="0" dirty="0">
              <a:solidFill>
                <a:srgbClr val="FF00FF"/>
              </a:solidFill>
              <a:latin typeface="楷体_GB2312" pitchFamily="49" charset="-122"/>
              <a:ea typeface="楷体_GB2312" pitchFamily="49" charset="-122"/>
            </a:endParaRPr>
          </a:p>
          <a:p>
            <a:pPr marL="342900" lvl="0" indent="-342900" fontAlgn="base">
              <a:spcBef>
                <a:spcPct val="20000"/>
              </a:spcBef>
              <a:spcAft>
                <a:spcPct val="0"/>
              </a:spcAft>
              <a:buFontTx/>
              <a:buChar char="•"/>
            </a:pPr>
            <a:r>
              <a:rPr lang="zh-CN" altLang="en-US" kern="0" dirty="0">
                <a:solidFill>
                  <a:srgbClr val="000000"/>
                </a:solidFill>
                <a:latin typeface="楷体_GB2312" pitchFamily="49" charset="-122"/>
                <a:ea typeface="楷体_GB2312" pitchFamily="49" charset="-122"/>
              </a:rPr>
              <a:t>实现模型：表示可执行软件的组成要素和关系。</a:t>
            </a:r>
            <a:r>
              <a:rPr lang="zh-CN" altLang="en-US" kern="0" dirty="0">
                <a:solidFill>
                  <a:srgbClr val="FF00FF"/>
                </a:solidFill>
                <a:latin typeface="楷体_GB2312" pitchFamily="49" charset="-122"/>
                <a:ea typeface="楷体_GB2312" pitchFamily="49" charset="-122"/>
              </a:rPr>
              <a:t>以资深开发人员（设计人员）为主，架构师提供总体指导。</a:t>
            </a:r>
          </a:p>
          <a:p>
            <a:pPr marL="342900" lvl="0" indent="-342900" fontAlgn="base">
              <a:spcBef>
                <a:spcPct val="20000"/>
              </a:spcBef>
              <a:spcAft>
                <a:spcPct val="0"/>
              </a:spcAft>
              <a:buFontTx/>
              <a:buChar char="•"/>
            </a:pPr>
            <a:r>
              <a:rPr lang="zh-CN" altLang="en-US" kern="0" dirty="0">
                <a:solidFill>
                  <a:srgbClr val="000000"/>
                </a:solidFill>
                <a:latin typeface="楷体_GB2312" pitchFamily="49" charset="-122"/>
                <a:ea typeface="楷体_GB2312" pitchFamily="49" charset="-122"/>
              </a:rPr>
              <a:t>数据库模型：</a:t>
            </a:r>
            <a:r>
              <a:rPr lang="zh-CN" altLang="en-US" kern="0" dirty="0">
                <a:solidFill>
                  <a:srgbClr val="FF00FF"/>
                </a:solidFill>
                <a:latin typeface="楷体_GB2312" pitchFamily="49" charset="-122"/>
                <a:ea typeface="楷体_GB2312" pitchFamily="49" charset="-122"/>
              </a:rPr>
              <a:t>以数据库开发人员为主，架构师提供指导，资深开发人员（设计人员）予以配合。</a:t>
            </a:r>
          </a:p>
        </p:txBody>
      </p:sp>
    </p:spTree>
    <p:extLst>
      <p:ext uri="{BB962C8B-B14F-4D97-AF65-F5344CB8AC3E}">
        <p14:creationId xmlns:p14="http://schemas.microsoft.com/office/powerpoint/2010/main" val="11483792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2  </a:t>
            </a:r>
            <a:r>
              <a:rPr lang="zh-CN" altLang="en-US" b="1" dirty="0">
                <a:solidFill>
                  <a:srgbClr val="0070C0"/>
                </a:solidFill>
              </a:rPr>
              <a:t>什么是模型</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4" name="矩形 3">
            <a:extLst>
              <a:ext uri="{FF2B5EF4-FFF2-40B4-BE49-F238E27FC236}">
                <a16:creationId xmlns:a16="http://schemas.microsoft.com/office/drawing/2014/main" id="{619043FB-A804-4CA4-BFAB-73D0B5268713}"/>
              </a:ext>
            </a:extLst>
          </p:cNvPr>
          <p:cNvSpPr/>
          <p:nvPr/>
        </p:nvSpPr>
        <p:spPr>
          <a:xfrm>
            <a:off x="1383595" y="1980671"/>
            <a:ext cx="8265111" cy="2505301"/>
          </a:xfrm>
          <a:prstGeom prst="rect">
            <a:avLst/>
          </a:prstGeom>
        </p:spPr>
        <p:txBody>
          <a:bodyPr wrap="square">
            <a:spAutoFit/>
          </a:bodyPr>
          <a:lstStyle/>
          <a:p>
            <a:pPr marL="342900" lvl="0" indent="-342900" fontAlgn="base">
              <a:spcBef>
                <a:spcPct val="20000"/>
              </a:spcBef>
              <a:spcAft>
                <a:spcPct val="0"/>
              </a:spcAft>
            </a:pPr>
            <a:r>
              <a:rPr lang="zh-CN" altLang="en-US" sz="2800" kern="0" dirty="0">
                <a:solidFill>
                  <a:srgbClr val="00B050"/>
                </a:solidFill>
                <a:latin typeface="楷体_GB2312" pitchFamily="49" charset="-122"/>
                <a:ea typeface="楷体_GB2312" pitchFamily="49" charset="-122"/>
              </a:rPr>
              <a:t>２．按模型的用途分类</a:t>
            </a:r>
          </a:p>
          <a:p>
            <a:pPr marL="342900" lvl="0" indent="-342900" fontAlgn="base">
              <a:spcBef>
                <a:spcPct val="20000"/>
              </a:spcBef>
              <a:spcAft>
                <a:spcPct val="0"/>
              </a:spcAft>
            </a:pPr>
            <a:r>
              <a:rPr lang="zh-CN" altLang="en-US" sz="2800" kern="0" dirty="0">
                <a:solidFill>
                  <a:srgbClr val="00B050"/>
                </a:solidFill>
                <a:latin typeface="楷体_GB2312" pitchFamily="49" charset="-122"/>
                <a:ea typeface="楷体_GB2312" pitchFamily="49" charset="-122"/>
              </a:rPr>
              <a:t>功能模型：从用户的角度展示系统的功能。 </a:t>
            </a:r>
          </a:p>
          <a:p>
            <a:pPr marL="342900" lvl="0" indent="-342900" fontAlgn="base">
              <a:spcBef>
                <a:spcPct val="20000"/>
              </a:spcBef>
              <a:spcAft>
                <a:spcPct val="0"/>
              </a:spcAft>
            </a:pPr>
            <a:r>
              <a:rPr lang="zh-CN" altLang="en-US" sz="2800" kern="0" dirty="0">
                <a:solidFill>
                  <a:srgbClr val="00B050"/>
                </a:solidFill>
                <a:latin typeface="楷体_GB2312" pitchFamily="49" charset="-122"/>
                <a:ea typeface="楷体_GB2312" pitchFamily="49" charset="-122"/>
              </a:rPr>
              <a:t>对象模型：采用对象，属性，操作，关联等概念展示系统的结构和基础。 </a:t>
            </a:r>
          </a:p>
          <a:p>
            <a:pPr marL="342900" lvl="0" indent="-342900" fontAlgn="base">
              <a:spcBef>
                <a:spcPct val="20000"/>
              </a:spcBef>
              <a:spcAft>
                <a:spcPct val="0"/>
              </a:spcAft>
            </a:pPr>
            <a:r>
              <a:rPr lang="zh-CN" altLang="en-US" sz="2800" kern="0" dirty="0">
                <a:solidFill>
                  <a:srgbClr val="00B050"/>
                </a:solidFill>
                <a:latin typeface="楷体_GB2312" pitchFamily="49" charset="-122"/>
                <a:ea typeface="楷体_GB2312" pitchFamily="49" charset="-122"/>
              </a:rPr>
              <a:t>动态模型：展现系统的内部行为。</a:t>
            </a:r>
          </a:p>
        </p:txBody>
      </p:sp>
    </p:spTree>
    <p:extLst>
      <p:ext uri="{BB962C8B-B14F-4D97-AF65-F5344CB8AC3E}">
        <p14:creationId xmlns:p14="http://schemas.microsoft.com/office/powerpoint/2010/main" val="1612268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4 UML</a:t>
            </a:r>
            <a:r>
              <a:rPr lang="zh-CN" altLang="en-US" b="1" dirty="0">
                <a:solidFill>
                  <a:srgbClr val="0070C0"/>
                </a:solidFill>
              </a:rPr>
              <a:t>的发展历史</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47" name="Rectangle 4">
            <a:extLst>
              <a:ext uri="{FF2B5EF4-FFF2-40B4-BE49-F238E27FC236}">
                <a16:creationId xmlns:a16="http://schemas.microsoft.com/office/drawing/2014/main" id="{C00F03F0-635E-4327-BC27-666C8F1483D3}"/>
              </a:ext>
            </a:extLst>
          </p:cNvPr>
          <p:cNvSpPr>
            <a:spLocks noChangeArrowheads="1"/>
          </p:cNvSpPr>
          <p:nvPr/>
        </p:nvSpPr>
        <p:spPr bwMode="auto">
          <a:xfrm>
            <a:off x="1915373" y="3140326"/>
            <a:ext cx="1943100" cy="935037"/>
          </a:xfrm>
          <a:prstGeom prst="rect">
            <a:avLst/>
          </a:prstGeom>
          <a:solidFill>
            <a:schemeClr val="accent1"/>
          </a:solidFill>
          <a:ln w="9525">
            <a:miter lim="800000"/>
            <a:headEnd/>
            <a:tailEnd/>
          </a:ln>
          <a:scene3d>
            <a:camera prst="legacyObliqueTopRight"/>
            <a:lightRig rig="legacyFlat3" dir="b"/>
          </a:scene3d>
          <a:sp3d extrusionH="430200" prstMaterial="legacyMatte">
            <a:bevelT w="13500" h="13500" prst="angle"/>
            <a:bevelB w="13500" h="13500" prst="angle"/>
            <a:extrusionClr>
              <a:schemeClr val="accent1"/>
            </a:extrusionClr>
            <a:contourClr>
              <a:schemeClr val="accent1"/>
            </a:contourClr>
          </a:sp3d>
        </p:spPr>
        <p:txBody>
          <a:bodyPr wrap="none" anchor="ctr">
            <a:flatTx/>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7" name="Rectangle 3">
            <a:extLst>
              <a:ext uri="{FF2B5EF4-FFF2-40B4-BE49-F238E27FC236}">
                <a16:creationId xmlns:a16="http://schemas.microsoft.com/office/drawing/2014/main" id="{0911D4A0-19D6-4F66-91DB-9266B5AC255E}"/>
              </a:ext>
            </a:extLst>
          </p:cNvPr>
          <p:cNvSpPr txBox="1">
            <a:spLocks noChangeArrowheads="1"/>
          </p:cNvSpPr>
          <p:nvPr/>
        </p:nvSpPr>
        <p:spPr bwMode="gray">
          <a:xfrm>
            <a:off x="2058248" y="3211763"/>
            <a:ext cx="17272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0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latin typeface="+mn-lt"/>
                <a:ea typeface="+mn-ea"/>
              </a:defRPr>
            </a:lvl2pPr>
            <a:lvl3pPr marL="1143000" indent="-228600" algn="l" rtl="0" eaLnBrk="0" fontAlgn="base" hangingPunct="0">
              <a:spcBef>
                <a:spcPct val="20000"/>
              </a:spcBef>
              <a:spcAft>
                <a:spcPct val="0"/>
              </a:spcAft>
              <a:buChar char="•"/>
              <a:defRPr sz="20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pPr>
            <a:r>
              <a:rPr lang="zh-CN" altLang="en-US" kern="0"/>
              <a:t>三种最流行的</a:t>
            </a:r>
          </a:p>
          <a:p>
            <a:pPr eaLnBrk="1" hangingPunct="1">
              <a:buFontTx/>
              <a:buNone/>
            </a:pPr>
            <a:r>
              <a:rPr lang="zh-CN" altLang="en-US" kern="0"/>
              <a:t>面向对象方法</a:t>
            </a:r>
          </a:p>
        </p:txBody>
      </p:sp>
      <p:sp>
        <p:nvSpPr>
          <p:cNvPr id="58" name="AutoShape 5">
            <a:extLst>
              <a:ext uri="{FF2B5EF4-FFF2-40B4-BE49-F238E27FC236}">
                <a16:creationId xmlns:a16="http://schemas.microsoft.com/office/drawing/2014/main" id="{988E9616-7321-4335-B172-3A094C10247B}"/>
              </a:ext>
            </a:extLst>
          </p:cNvPr>
          <p:cNvSpPr>
            <a:spLocks/>
          </p:cNvSpPr>
          <p:nvPr/>
        </p:nvSpPr>
        <p:spPr bwMode="auto">
          <a:xfrm>
            <a:off x="4074373" y="1484563"/>
            <a:ext cx="287337" cy="4248150"/>
          </a:xfrm>
          <a:prstGeom prst="leftBrace">
            <a:avLst>
              <a:gd name="adj1" fmla="val 123205"/>
              <a:gd name="adj2" fmla="val 50000"/>
            </a:avLst>
          </a:prstGeom>
          <a:noFill/>
          <a:ln w="9525">
            <a:solidFill>
              <a:schemeClr val="tx2"/>
            </a:solidFill>
            <a:round/>
            <a:headEnd/>
            <a:tailEnd/>
          </a:ln>
          <a:scene3d>
            <a:camera prst="legacyObliqueTopRight"/>
            <a:lightRig rig="legacyFlat3" dir="b"/>
          </a:scene3d>
          <a:sp3d extrusionH="430200" prstMaterial="legacyMatte">
            <a:bevelT w="13500" h="13500" prst="angle"/>
            <a:bevelB w="13500" h="13500" prst="angle"/>
            <a:extrusionClr>
              <a:schemeClr val="tx2"/>
            </a:extrusionClr>
            <a:contourClr>
              <a:schemeClr val="tx2"/>
            </a:contourClr>
          </a:sp3d>
          <a:extLst>
            <a:ext uri="{909E8E84-426E-40DD-AFC4-6F175D3DCCD1}">
              <a14:hiddenFill xmlns:a14="http://schemas.microsoft.com/office/drawing/2010/main">
                <a:solidFill>
                  <a:srgbClr val="FFFFFF"/>
                </a:solidFill>
              </a14:hiddenFill>
            </a:ext>
          </a:extLst>
        </p:spPr>
        <p:txBody>
          <a:bodyPr wrap="none" anchor="ctr">
            <a:flatTx/>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zh-CN">
              <a:solidFill>
                <a:schemeClr val="accent1"/>
              </a:solidFill>
            </a:endParaRPr>
          </a:p>
        </p:txBody>
      </p:sp>
      <p:grpSp>
        <p:nvGrpSpPr>
          <p:cNvPr id="59" name="Group 18">
            <a:extLst>
              <a:ext uri="{FF2B5EF4-FFF2-40B4-BE49-F238E27FC236}">
                <a16:creationId xmlns:a16="http://schemas.microsoft.com/office/drawing/2014/main" id="{7E0DF2D1-5B3D-4185-AEA0-0B141CB29393}"/>
              </a:ext>
            </a:extLst>
          </p:cNvPr>
          <p:cNvGrpSpPr>
            <a:grpSpLocks/>
          </p:cNvGrpSpPr>
          <p:nvPr/>
        </p:nvGrpSpPr>
        <p:grpSpPr bwMode="auto">
          <a:xfrm>
            <a:off x="4579198" y="2995863"/>
            <a:ext cx="4103687" cy="1223963"/>
            <a:chOff x="1973" y="1298"/>
            <a:chExt cx="2585" cy="771"/>
          </a:xfrm>
        </p:grpSpPr>
        <p:sp>
          <p:nvSpPr>
            <p:cNvPr id="60" name="Rectangle 12">
              <a:extLst>
                <a:ext uri="{FF2B5EF4-FFF2-40B4-BE49-F238E27FC236}">
                  <a16:creationId xmlns:a16="http://schemas.microsoft.com/office/drawing/2014/main" id="{AF6A064A-520B-4361-8D1A-4A8B89B92A68}"/>
                </a:ext>
              </a:extLst>
            </p:cNvPr>
            <p:cNvSpPr>
              <a:spLocks noChangeArrowheads="1"/>
            </p:cNvSpPr>
            <p:nvPr/>
          </p:nvSpPr>
          <p:spPr bwMode="auto">
            <a:xfrm>
              <a:off x="2018" y="1298"/>
              <a:ext cx="1905" cy="771"/>
            </a:xfrm>
            <a:prstGeom prst="rect">
              <a:avLst/>
            </a:prstGeom>
            <a:solidFill>
              <a:schemeClr val="accent1"/>
            </a:solidFill>
            <a:ln w="9525">
              <a:miter lim="800000"/>
              <a:headEnd/>
              <a:tailEnd/>
            </a:ln>
            <a:scene3d>
              <a:camera prst="legacyObliqueTopRight"/>
              <a:lightRig rig="legacyFlat3" dir="b"/>
            </a:scene3d>
            <a:sp3d extrusionH="430200" prstMaterial="legacyMatte">
              <a:bevelT w="13500" h="13500" prst="angle"/>
              <a:bevelB w="13500" h="13500" prst="angle"/>
              <a:extrusionClr>
                <a:schemeClr val="accent1"/>
              </a:extrusionClr>
              <a:contourClr>
                <a:schemeClr val="accent1"/>
              </a:contourClr>
            </a:sp3d>
          </p:spPr>
          <p:txBody>
            <a:bodyPr wrap="none" anchor="ctr">
              <a:flatTx/>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1" name="Text Box 6">
              <a:extLst>
                <a:ext uri="{FF2B5EF4-FFF2-40B4-BE49-F238E27FC236}">
                  <a16:creationId xmlns:a16="http://schemas.microsoft.com/office/drawing/2014/main" id="{B37146B9-A9D3-45AD-8660-030B49F6653A}"/>
                </a:ext>
              </a:extLst>
            </p:cNvPr>
            <p:cNvSpPr txBox="1">
              <a:spLocks noChangeArrowheads="1"/>
            </p:cNvSpPr>
            <p:nvPr/>
          </p:nvSpPr>
          <p:spPr bwMode="auto">
            <a:xfrm>
              <a:off x="1973" y="1344"/>
              <a:ext cx="2585" cy="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dirty="0"/>
                <a:t>             OMT</a:t>
              </a:r>
            </a:p>
            <a:p>
              <a:pPr eaLnBrk="1" hangingPunct="1">
                <a:spcBef>
                  <a:spcPct val="50000"/>
                </a:spcBef>
              </a:pPr>
              <a:r>
                <a:rPr lang="zh-CN" altLang="en-US" sz="2400" dirty="0">
                  <a:solidFill>
                    <a:schemeClr val="bg1"/>
                  </a:solidFill>
                </a:rPr>
                <a:t>（</a:t>
              </a:r>
              <a:r>
                <a:rPr lang="en-US" altLang="zh-CN" sz="2400" dirty="0">
                  <a:solidFill>
                    <a:schemeClr val="bg1"/>
                  </a:solidFill>
                </a:rPr>
                <a:t>James Rumbaugh</a:t>
              </a:r>
              <a:r>
                <a:rPr lang="zh-CN" altLang="en-US" sz="2400" dirty="0">
                  <a:solidFill>
                    <a:schemeClr val="bg1"/>
                  </a:solidFill>
                </a:rPr>
                <a:t>）</a:t>
              </a:r>
            </a:p>
          </p:txBody>
        </p:sp>
      </p:grpSp>
      <p:grpSp>
        <p:nvGrpSpPr>
          <p:cNvPr id="62" name="Group 17">
            <a:extLst>
              <a:ext uri="{FF2B5EF4-FFF2-40B4-BE49-F238E27FC236}">
                <a16:creationId xmlns:a16="http://schemas.microsoft.com/office/drawing/2014/main" id="{DF298AA0-BF95-4F21-983A-9A3B19760E62}"/>
              </a:ext>
            </a:extLst>
          </p:cNvPr>
          <p:cNvGrpSpPr>
            <a:grpSpLocks/>
          </p:cNvGrpSpPr>
          <p:nvPr/>
        </p:nvGrpSpPr>
        <p:grpSpPr bwMode="auto">
          <a:xfrm>
            <a:off x="4650635" y="1124201"/>
            <a:ext cx="3097213" cy="1225550"/>
            <a:chOff x="2199" y="753"/>
            <a:chExt cx="1951" cy="772"/>
          </a:xfrm>
        </p:grpSpPr>
        <p:sp>
          <p:nvSpPr>
            <p:cNvPr id="63" name="Rectangle 13">
              <a:extLst>
                <a:ext uri="{FF2B5EF4-FFF2-40B4-BE49-F238E27FC236}">
                  <a16:creationId xmlns:a16="http://schemas.microsoft.com/office/drawing/2014/main" id="{C8A72C69-A1E5-4208-AFF4-D82CFBAFA383}"/>
                </a:ext>
              </a:extLst>
            </p:cNvPr>
            <p:cNvSpPr>
              <a:spLocks noChangeArrowheads="1"/>
            </p:cNvSpPr>
            <p:nvPr/>
          </p:nvSpPr>
          <p:spPr bwMode="auto">
            <a:xfrm>
              <a:off x="2199" y="753"/>
              <a:ext cx="1860" cy="772"/>
            </a:xfrm>
            <a:prstGeom prst="rect">
              <a:avLst/>
            </a:prstGeom>
            <a:solidFill>
              <a:schemeClr val="accent1"/>
            </a:solidFill>
            <a:ln w="9525">
              <a:miter lim="800000"/>
              <a:headEnd/>
              <a:tailEnd/>
            </a:ln>
            <a:scene3d>
              <a:camera prst="legacyObliqueTopRight"/>
              <a:lightRig rig="legacyFlat3" dir="b"/>
            </a:scene3d>
            <a:sp3d extrusionH="430200" prstMaterial="legacyMatte">
              <a:bevelT w="13500" h="13500" prst="angle"/>
              <a:bevelB w="13500" h="13500" prst="angle"/>
              <a:extrusionClr>
                <a:schemeClr val="accent1"/>
              </a:extrusionClr>
              <a:contourClr>
                <a:schemeClr val="accent1"/>
              </a:contourClr>
            </a:sp3d>
          </p:spPr>
          <p:txBody>
            <a:bodyPr wrap="none" anchor="ctr">
              <a:flatTx/>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4" name="Text Box 7">
              <a:extLst>
                <a:ext uri="{FF2B5EF4-FFF2-40B4-BE49-F238E27FC236}">
                  <a16:creationId xmlns:a16="http://schemas.microsoft.com/office/drawing/2014/main" id="{426102BA-B599-4EDF-9641-BF86A79009D1}"/>
                </a:ext>
              </a:extLst>
            </p:cNvPr>
            <p:cNvSpPr txBox="1">
              <a:spLocks noChangeArrowheads="1"/>
            </p:cNvSpPr>
            <p:nvPr/>
          </p:nvSpPr>
          <p:spPr bwMode="auto">
            <a:xfrm>
              <a:off x="2245" y="799"/>
              <a:ext cx="1905" cy="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dirty="0"/>
                <a:t>         </a:t>
              </a:r>
              <a:r>
                <a:rPr lang="en-US" altLang="zh-CN" sz="2400" dirty="0" err="1"/>
                <a:t>Booch</a:t>
              </a:r>
              <a:endParaRPr lang="en-US" altLang="zh-CN" sz="2400" dirty="0"/>
            </a:p>
            <a:p>
              <a:pPr eaLnBrk="1" hangingPunct="1">
                <a:spcBef>
                  <a:spcPct val="50000"/>
                </a:spcBef>
              </a:pPr>
              <a:r>
                <a:rPr lang="zh-CN" altLang="en-US" sz="2400" dirty="0">
                  <a:solidFill>
                    <a:schemeClr val="bg1"/>
                  </a:solidFill>
                </a:rPr>
                <a:t>（</a:t>
              </a:r>
              <a:r>
                <a:rPr lang="en-US" altLang="zh-CN" sz="2400" dirty="0">
                  <a:solidFill>
                    <a:schemeClr val="bg1"/>
                  </a:solidFill>
                </a:rPr>
                <a:t>Grady </a:t>
              </a:r>
              <a:r>
                <a:rPr lang="en-US" altLang="zh-CN" sz="2400" dirty="0" err="1">
                  <a:solidFill>
                    <a:schemeClr val="bg1"/>
                  </a:solidFill>
                </a:rPr>
                <a:t>Booch</a:t>
              </a:r>
              <a:r>
                <a:rPr lang="zh-CN" altLang="en-US" sz="2400" dirty="0">
                  <a:solidFill>
                    <a:schemeClr val="bg1"/>
                  </a:solidFill>
                </a:rPr>
                <a:t>）</a:t>
              </a:r>
            </a:p>
          </p:txBody>
        </p:sp>
      </p:grpSp>
      <p:grpSp>
        <p:nvGrpSpPr>
          <p:cNvPr id="65" name="Group 19">
            <a:extLst>
              <a:ext uri="{FF2B5EF4-FFF2-40B4-BE49-F238E27FC236}">
                <a16:creationId xmlns:a16="http://schemas.microsoft.com/office/drawing/2014/main" id="{CC238963-F702-49F7-B314-2333B77D3ED8}"/>
              </a:ext>
            </a:extLst>
          </p:cNvPr>
          <p:cNvGrpSpPr>
            <a:grpSpLocks/>
          </p:cNvGrpSpPr>
          <p:nvPr/>
        </p:nvGrpSpPr>
        <p:grpSpPr bwMode="auto">
          <a:xfrm>
            <a:off x="4650635" y="4796088"/>
            <a:ext cx="3024188" cy="1081088"/>
            <a:chOff x="2064" y="3339"/>
            <a:chExt cx="1905" cy="681"/>
          </a:xfrm>
        </p:grpSpPr>
        <p:sp>
          <p:nvSpPr>
            <p:cNvPr id="66" name="Rectangle 14">
              <a:extLst>
                <a:ext uri="{FF2B5EF4-FFF2-40B4-BE49-F238E27FC236}">
                  <a16:creationId xmlns:a16="http://schemas.microsoft.com/office/drawing/2014/main" id="{0BA63B17-3677-4CB0-A603-F20F904E202B}"/>
                </a:ext>
              </a:extLst>
            </p:cNvPr>
            <p:cNvSpPr>
              <a:spLocks noChangeArrowheads="1"/>
            </p:cNvSpPr>
            <p:nvPr/>
          </p:nvSpPr>
          <p:spPr bwMode="auto">
            <a:xfrm>
              <a:off x="2109" y="3339"/>
              <a:ext cx="1814" cy="681"/>
            </a:xfrm>
            <a:prstGeom prst="rect">
              <a:avLst/>
            </a:prstGeom>
            <a:solidFill>
              <a:schemeClr val="accent1"/>
            </a:solidFill>
            <a:ln w="9525">
              <a:miter lim="800000"/>
              <a:headEnd/>
              <a:tailEnd/>
            </a:ln>
            <a:scene3d>
              <a:camera prst="legacyObliqueTopRight"/>
              <a:lightRig rig="legacyFlat3" dir="b"/>
            </a:scene3d>
            <a:sp3d extrusionH="430200" prstMaterial="legacyMatte">
              <a:bevelT w="13500" h="13500" prst="angle"/>
              <a:bevelB w="13500" h="13500" prst="angle"/>
              <a:extrusionClr>
                <a:schemeClr val="accent1"/>
              </a:extrusionClr>
              <a:contourClr>
                <a:schemeClr val="accent1"/>
              </a:contourClr>
            </a:sp3d>
          </p:spPr>
          <p:txBody>
            <a:bodyPr wrap="none" anchor="ctr">
              <a:flatTx/>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7" name="Text Box 8">
              <a:extLst>
                <a:ext uri="{FF2B5EF4-FFF2-40B4-BE49-F238E27FC236}">
                  <a16:creationId xmlns:a16="http://schemas.microsoft.com/office/drawing/2014/main" id="{4F955AD5-06F0-4DFC-BE27-193CFA428A7A}"/>
                </a:ext>
              </a:extLst>
            </p:cNvPr>
            <p:cNvSpPr txBox="1">
              <a:spLocks noChangeArrowheads="1"/>
            </p:cNvSpPr>
            <p:nvPr/>
          </p:nvSpPr>
          <p:spPr bwMode="auto">
            <a:xfrm>
              <a:off x="2064" y="3339"/>
              <a:ext cx="1905" cy="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dirty="0"/>
                <a:t>          OOSE</a:t>
              </a:r>
            </a:p>
            <a:p>
              <a:pPr eaLnBrk="1" hangingPunct="1">
                <a:spcBef>
                  <a:spcPct val="50000"/>
                </a:spcBef>
              </a:pPr>
              <a:r>
                <a:rPr lang="zh-CN" altLang="en-US" sz="2400" dirty="0">
                  <a:solidFill>
                    <a:schemeClr val="bg1"/>
                  </a:solidFill>
                </a:rPr>
                <a:t>（</a:t>
              </a:r>
              <a:r>
                <a:rPr lang="en-US" altLang="zh-CN" sz="2400" dirty="0">
                  <a:solidFill>
                    <a:schemeClr val="bg1"/>
                  </a:solidFill>
                </a:rPr>
                <a:t>Ivar </a:t>
              </a:r>
              <a:r>
                <a:rPr lang="en-US" altLang="zh-CN" sz="2400" dirty="0" err="1">
                  <a:solidFill>
                    <a:schemeClr val="bg1"/>
                  </a:solidFill>
                </a:rPr>
                <a:t>Jacoboson</a:t>
              </a:r>
              <a:r>
                <a:rPr lang="zh-CN" altLang="en-US" sz="2400" dirty="0">
                  <a:solidFill>
                    <a:schemeClr val="bg1"/>
                  </a:solidFill>
                </a:rPr>
                <a:t>）</a:t>
              </a:r>
            </a:p>
          </p:txBody>
        </p:sp>
      </p:grpSp>
      <p:sp>
        <p:nvSpPr>
          <p:cNvPr id="68" name="Rectangle 9">
            <a:extLst>
              <a:ext uri="{FF2B5EF4-FFF2-40B4-BE49-F238E27FC236}">
                <a16:creationId xmlns:a16="http://schemas.microsoft.com/office/drawing/2014/main" id="{CE45E60A-87A2-4548-9914-40D8FD7D41EB}"/>
              </a:ext>
            </a:extLst>
          </p:cNvPr>
          <p:cNvSpPr>
            <a:spLocks noChangeArrowheads="1"/>
          </p:cNvSpPr>
          <p:nvPr/>
        </p:nvSpPr>
        <p:spPr bwMode="auto">
          <a:xfrm>
            <a:off x="8035185" y="2460876"/>
            <a:ext cx="2519363" cy="204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a:t>采用面向对象的概念，并引入各种独立于语言的表示符，同时使用对象模型、动态模型、功能模型和用例模型共同完成对整个系统的建模。</a:t>
            </a:r>
          </a:p>
          <a:p>
            <a:pPr eaLnBrk="1" hangingPunct="1"/>
            <a:r>
              <a:rPr lang="zh-CN" altLang="en-US" sz="1600"/>
              <a:t>强：分析</a:t>
            </a:r>
          </a:p>
          <a:p>
            <a:pPr eaLnBrk="1" hangingPunct="1"/>
            <a:r>
              <a:rPr lang="zh-CN" altLang="en-US" sz="1600"/>
              <a:t>弱：设计</a:t>
            </a:r>
          </a:p>
        </p:txBody>
      </p:sp>
      <p:sp>
        <p:nvSpPr>
          <p:cNvPr id="69" name="Rectangle 10">
            <a:extLst>
              <a:ext uri="{FF2B5EF4-FFF2-40B4-BE49-F238E27FC236}">
                <a16:creationId xmlns:a16="http://schemas.microsoft.com/office/drawing/2014/main" id="{40299F0F-5D4F-480D-A4CA-5531E2283DE2}"/>
              </a:ext>
            </a:extLst>
          </p:cNvPr>
          <p:cNvSpPr>
            <a:spLocks noChangeArrowheads="1"/>
          </p:cNvSpPr>
          <p:nvPr/>
        </p:nvSpPr>
        <p:spPr bwMode="auto">
          <a:xfrm>
            <a:off x="8251085" y="1051176"/>
            <a:ext cx="2016125"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a:t>引入面向对象软件工程的概念。</a:t>
            </a:r>
          </a:p>
          <a:p>
            <a:pPr eaLnBrk="1" hangingPunct="1"/>
            <a:r>
              <a:rPr lang="zh-CN" altLang="en-US" sz="1600"/>
              <a:t>强：设计</a:t>
            </a:r>
          </a:p>
          <a:p>
            <a:pPr eaLnBrk="1" hangingPunct="1"/>
            <a:r>
              <a:rPr lang="zh-CN" altLang="en-US" sz="1600"/>
              <a:t>弱：分析</a:t>
            </a:r>
          </a:p>
        </p:txBody>
      </p:sp>
      <p:sp>
        <p:nvSpPr>
          <p:cNvPr id="70" name="Rectangle 11">
            <a:extLst>
              <a:ext uri="{FF2B5EF4-FFF2-40B4-BE49-F238E27FC236}">
                <a16:creationId xmlns:a16="http://schemas.microsoft.com/office/drawing/2014/main" id="{8F4C6844-B968-4597-8B93-DE78F53D9B54}"/>
              </a:ext>
            </a:extLst>
          </p:cNvPr>
          <p:cNvSpPr>
            <a:spLocks noChangeArrowheads="1"/>
          </p:cNvSpPr>
          <p:nvPr/>
        </p:nvSpPr>
        <p:spPr bwMode="auto">
          <a:xfrm>
            <a:off x="8324110" y="4940551"/>
            <a:ext cx="1403350"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a:t>面向用例。</a:t>
            </a:r>
          </a:p>
          <a:p>
            <a:pPr eaLnBrk="1" hangingPunct="1"/>
            <a:r>
              <a:rPr lang="zh-CN" altLang="en-US" sz="1600"/>
              <a:t>强：行为分析</a:t>
            </a:r>
          </a:p>
          <a:p>
            <a:pPr eaLnBrk="1" hangingPunct="1"/>
            <a:r>
              <a:rPr lang="zh-CN" altLang="en-US" sz="1600"/>
              <a:t>弱：其他</a:t>
            </a:r>
          </a:p>
        </p:txBody>
      </p:sp>
      <p:sp>
        <p:nvSpPr>
          <p:cNvPr id="71" name="Rectangle 20">
            <a:extLst>
              <a:ext uri="{FF2B5EF4-FFF2-40B4-BE49-F238E27FC236}">
                <a16:creationId xmlns:a16="http://schemas.microsoft.com/office/drawing/2014/main" id="{5C8C7E9D-C574-4A79-8430-263761ED37D4}"/>
              </a:ext>
            </a:extLst>
          </p:cNvPr>
          <p:cNvSpPr>
            <a:spLocks noChangeArrowheads="1"/>
          </p:cNvSpPr>
          <p:nvPr/>
        </p:nvSpPr>
        <p:spPr bwMode="auto">
          <a:xfrm>
            <a:off x="2058248" y="1267076"/>
            <a:ext cx="16065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20000"/>
              </a:spcBef>
            </a:pPr>
            <a:r>
              <a:rPr lang="en-US" altLang="zh-CN"/>
              <a:t>20</a:t>
            </a:r>
            <a:r>
              <a:rPr lang="zh-CN" altLang="en-US"/>
              <a:t>世纪</a:t>
            </a:r>
            <a:r>
              <a:rPr lang="en-US" altLang="zh-CN"/>
              <a:t>90</a:t>
            </a:r>
            <a:r>
              <a:rPr lang="zh-CN" altLang="en-US"/>
              <a:t>年代</a:t>
            </a:r>
          </a:p>
        </p:txBody>
      </p:sp>
    </p:spTree>
    <p:extLst>
      <p:ext uri="{BB962C8B-B14F-4D97-AF65-F5344CB8AC3E}">
        <p14:creationId xmlns:p14="http://schemas.microsoft.com/office/powerpoint/2010/main" val="1633333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box(in)">
                                      <p:cBhvr>
                                        <p:cTn id="7" dur="500"/>
                                        <p:tgtEl>
                                          <p:spTgt spid="4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1"/>
                                        </p:tgtEl>
                                        <p:attrNameLst>
                                          <p:attrName>style.visibility</p:attrName>
                                        </p:attrNameLst>
                                      </p:cBhvr>
                                      <p:to>
                                        <p:strVal val="visible"/>
                                      </p:to>
                                    </p:set>
                                    <p:anim calcmode="lin" valueType="num">
                                      <p:cBhvr additive="base">
                                        <p:cTn id="12" dur="500" fill="hold"/>
                                        <p:tgtEl>
                                          <p:spTgt spid="71"/>
                                        </p:tgtEl>
                                        <p:attrNameLst>
                                          <p:attrName>ppt_x</p:attrName>
                                        </p:attrNameLst>
                                      </p:cBhvr>
                                      <p:tavLst>
                                        <p:tav tm="0">
                                          <p:val>
                                            <p:strVal val="#ppt_x"/>
                                          </p:val>
                                        </p:tav>
                                        <p:tav tm="100000">
                                          <p:val>
                                            <p:strVal val="#ppt_x"/>
                                          </p:val>
                                        </p:tav>
                                      </p:tavLst>
                                    </p:anim>
                                    <p:anim calcmode="lin" valueType="num">
                                      <p:cBhvr additive="base">
                                        <p:cTn id="13" dur="500" fill="hold"/>
                                        <p:tgtEl>
                                          <p:spTgt spid="71"/>
                                        </p:tgtEl>
                                        <p:attrNameLst>
                                          <p:attrName>ppt_y</p:attrName>
                                        </p:attrNameLst>
                                      </p:cBhvr>
                                      <p:tavLst>
                                        <p:tav tm="0">
                                          <p:val>
                                            <p:strVal val="1+#ppt_h/2"/>
                                          </p:val>
                                        </p:tav>
                                        <p:tav tm="100000">
                                          <p:val>
                                            <p:strVal val="#ppt_y"/>
                                          </p:val>
                                        </p:tav>
                                      </p:tavLst>
                                    </p:anim>
                                  </p:childTnLst>
                                </p:cTn>
                              </p:par>
                              <p:par>
                                <p:cTn id="14" presetID="4" presetClass="entr" presetSubtype="16" fill="hold" grpId="0" nodeType="withEffect">
                                  <p:stCondLst>
                                    <p:cond delay="0"/>
                                  </p:stCondLst>
                                  <p:childTnLst>
                                    <p:set>
                                      <p:cBhvr>
                                        <p:cTn id="15" dur="1" fill="hold">
                                          <p:stCondLst>
                                            <p:cond delay="0"/>
                                          </p:stCondLst>
                                        </p:cTn>
                                        <p:tgtEl>
                                          <p:spTgt spid="57">
                                            <p:txEl>
                                              <p:pRg st="0" end="0"/>
                                            </p:txEl>
                                          </p:spTgt>
                                        </p:tgtEl>
                                        <p:attrNameLst>
                                          <p:attrName>style.visibility</p:attrName>
                                        </p:attrNameLst>
                                      </p:cBhvr>
                                      <p:to>
                                        <p:strVal val="visible"/>
                                      </p:to>
                                    </p:set>
                                    <p:animEffect transition="in" filter="box(in)">
                                      <p:cBhvr>
                                        <p:cTn id="16" dur="500"/>
                                        <p:tgtEl>
                                          <p:spTgt spid="57">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4" presetClass="entr" presetSubtype="16" fill="hold" grpId="0" nodeType="clickEffect">
                                  <p:stCondLst>
                                    <p:cond delay="0"/>
                                  </p:stCondLst>
                                  <p:childTnLst>
                                    <p:set>
                                      <p:cBhvr>
                                        <p:cTn id="20" dur="1" fill="hold">
                                          <p:stCondLst>
                                            <p:cond delay="0"/>
                                          </p:stCondLst>
                                        </p:cTn>
                                        <p:tgtEl>
                                          <p:spTgt spid="57">
                                            <p:txEl>
                                              <p:pRg st="1" end="1"/>
                                            </p:txEl>
                                          </p:spTgt>
                                        </p:tgtEl>
                                        <p:attrNameLst>
                                          <p:attrName>style.visibility</p:attrName>
                                        </p:attrNameLst>
                                      </p:cBhvr>
                                      <p:to>
                                        <p:strVal val="visible"/>
                                      </p:to>
                                    </p:set>
                                    <p:animEffect transition="in" filter="box(in)">
                                      <p:cBhvr>
                                        <p:cTn id="21" dur="500"/>
                                        <p:tgtEl>
                                          <p:spTgt spid="57">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8" presetClass="entr" presetSubtype="12" fill="hold" grpId="0" nodeType="clickEffect">
                                  <p:stCondLst>
                                    <p:cond delay="0"/>
                                  </p:stCondLst>
                                  <p:childTnLst>
                                    <p:set>
                                      <p:cBhvr>
                                        <p:cTn id="25" dur="1" fill="hold">
                                          <p:stCondLst>
                                            <p:cond delay="0"/>
                                          </p:stCondLst>
                                        </p:cTn>
                                        <p:tgtEl>
                                          <p:spTgt spid="58"/>
                                        </p:tgtEl>
                                        <p:attrNameLst>
                                          <p:attrName>style.visibility</p:attrName>
                                        </p:attrNameLst>
                                      </p:cBhvr>
                                      <p:to>
                                        <p:strVal val="visible"/>
                                      </p:to>
                                    </p:set>
                                    <p:animEffect transition="in" filter="strips(downLeft)">
                                      <p:cBhvr>
                                        <p:cTn id="26" dur="500"/>
                                        <p:tgtEl>
                                          <p:spTgt spid="58"/>
                                        </p:tgtEl>
                                      </p:cBhvr>
                                    </p:animEffect>
                                  </p:childTnLst>
                                </p:cTn>
                              </p:par>
                            </p:childTnLst>
                          </p:cTn>
                        </p:par>
                      </p:childTnLst>
                    </p:cTn>
                  </p:par>
                  <p:par>
                    <p:cTn id="27" fill="hold">
                      <p:stCondLst>
                        <p:cond delay="indefinite"/>
                      </p:stCondLst>
                      <p:childTnLst>
                        <p:par>
                          <p:cTn id="28" fill="hold">
                            <p:stCondLst>
                              <p:cond delay="0"/>
                            </p:stCondLst>
                            <p:childTnLst>
                              <p:par>
                                <p:cTn id="29" presetID="5" presetClass="entr" presetSubtype="10" fill="hold" nodeType="click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checkerboard(across)">
                                      <p:cBhvr>
                                        <p:cTn id="31" dur="500"/>
                                        <p:tgtEl>
                                          <p:spTgt spid="62"/>
                                        </p:tgtEl>
                                      </p:cBhvr>
                                    </p:animEffect>
                                  </p:childTnLst>
                                </p:cTn>
                              </p:par>
                            </p:childTnLst>
                          </p:cTn>
                        </p:par>
                      </p:childTnLst>
                    </p:cTn>
                  </p:par>
                  <p:par>
                    <p:cTn id="32" fill="hold">
                      <p:stCondLst>
                        <p:cond delay="indefinite"/>
                      </p:stCondLst>
                      <p:childTnLst>
                        <p:par>
                          <p:cTn id="33" fill="hold">
                            <p:stCondLst>
                              <p:cond delay="0"/>
                            </p:stCondLst>
                            <p:childTnLst>
                              <p:par>
                                <p:cTn id="34" presetID="4" presetClass="entr" presetSubtype="16" fill="hold" grpId="0" nodeType="clickEffect">
                                  <p:stCondLst>
                                    <p:cond delay="0"/>
                                  </p:stCondLst>
                                  <p:childTnLst>
                                    <p:set>
                                      <p:cBhvr>
                                        <p:cTn id="35" dur="1" fill="hold">
                                          <p:stCondLst>
                                            <p:cond delay="0"/>
                                          </p:stCondLst>
                                        </p:cTn>
                                        <p:tgtEl>
                                          <p:spTgt spid="69"/>
                                        </p:tgtEl>
                                        <p:attrNameLst>
                                          <p:attrName>style.visibility</p:attrName>
                                        </p:attrNameLst>
                                      </p:cBhvr>
                                      <p:to>
                                        <p:strVal val="visible"/>
                                      </p:to>
                                    </p:set>
                                    <p:animEffect transition="in" filter="box(in)">
                                      <p:cBhvr>
                                        <p:cTn id="36" dur="500"/>
                                        <p:tgtEl>
                                          <p:spTgt spid="69"/>
                                        </p:tgtEl>
                                      </p:cBhvr>
                                    </p:animEffect>
                                  </p:childTnLst>
                                </p:cTn>
                              </p:par>
                            </p:childTnLst>
                          </p:cTn>
                        </p:par>
                      </p:childTnLst>
                    </p:cTn>
                  </p:par>
                  <p:par>
                    <p:cTn id="37" fill="hold">
                      <p:stCondLst>
                        <p:cond delay="indefinite"/>
                      </p:stCondLst>
                      <p:childTnLst>
                        <p:par>
                          <p:cTn id="38" fill="hold">
                            <p:stCondLst>
                              <p:cond delay="0"/>
                            </p:stCondLst>
                            <p:childTnLst>
                              <p:par>
                                <p:cTn id="39" presetID="5" presetClass="entr" presetSubtype="10" fill="hold" nodeType="clickEffect">
                                  <p:stCondLst>
                                    <p:cond delay="0"/>
                                  </p:stCondLst>
                                  <p:childTnLst>
                                    <p:set>
                                      <p:cBhvr>
                                        <p:cTn id="40" dur="1" fill="hold">
                                          <p:stCondLst>
                                            <p:cond delay="0"/>
                                          </p:stCondLst>
                                        </p:cTn>
                                        <p:tgtEl>
                                          <p:spTgt spid="59"/>
                                        </p:tgtEl>
                                        <p:attrNameLst>
                                          <p:attrName>style.visibility</p:attrName>
                                        </p:attrNameLst>
                                      </p:cBhvr>
                                      <p:to>
                                        <p:strVal val="visible"/>
                                      </p:to>
                                    </p:set>
                                    <p:animEffect transition="in" filter="checkerboard(across)">
                                      <p:cBhvr>
                                        <p:cTn id="41" dur="500"/>
                                        <p:tgtEl>
                                          <p:spTgt spid="59"/>
                                        </p:tgtEl>
                                      </p:cBhvr>
                                    </p:animEffect>
                                  </p:childTnLst>
                                </p:cTn>
                              </p:par>
                            </p:childTnLst>
                          </p:cTn>
                        </p:par>
                      </p:childTnLst>
                    </p:cTn>
                  </p:par>
                  <p:par>
                    <p:cTn id="42" fill="hold">
                      <p:stCondLst>
                        <p:cond delay="indefinite"/>
                      </p:stCondLst>
                      <p:childTnLst>
                        <p:par>
                          <p:cTn id="43" fill="hold">
                            <p:stCondLst>
                              <p:cond delay="0"/>
                            </p:stCondLst>
                            <p:childTnLst>
                              <p:par>
                                <p:cTn id="44" presetID="4" presetClass="entr" presetSubtype="16" fill="hold" grpId="0" nodeType="clickEffect">
                                  <p:stCondLst>
                                    <p:cond delay="0"/>
                                  </p:stCondLst>
                                  <p:childTnLst>
                                    <p:set>
                                      <p:cBhvr>
                                        <p:cTn id="45" dur="1" fill="hold">
                                          <p:stCondLst>
                                            <p:cond delay="0"/>
                                          </p:stCondLst>
                                        </p:cTn>
                                        <p:tgtEl>
                                          <p:spTgt spid="68"/>
                                        </p:tgtEl>
                                        <p:attrNameLst>
                                          <p:attrName>style.visibility</p:attrName>
                                        </p:attrNameLst>
                                      </p:cBhvr>
                                      <p:to>
                                        <p:strVal val="visible"/>
                                      </p:to>
                                    </p:set>
                                    <p:animEffect transition="in" filter="box(in)">
                                      <p:cBhvr>
                                        <p:cTn id="46" dur="500"/>
                                        <p:tgtEl>
                                          <p:spTgt spid="68"/>
                                        </p:tgtEl>
                                      </p:cBhvr>
                                    </p:animEffect>
                                  </p:childTnLst>
                                </p:cTn>
                              </p:par>
                            </p:childTnLst>
                          </p:cTn>
                        </p:par>
                      </p:childTnLst>
                    </p:cTn>
                  </p:par>
                  <p:par>
                    <p:cTn id="47" fill="hold">
                      <p:stCondLst>
                        <p:cond delay="indefinite"/>
                      </p:stCondLst>
                      <p:childTnLst>
                        <p:par>
                          <p:cTn id="48" fill="hold">
                            <p:stCondLst>
                              <p:cond delay="0"/>
                            </p:stCondLst>
                            <p:childTnLst>
                              <p:par>
                                <p:cTn id="49" presetID="5" presetClass="entr" presetSubtype="10" fill="hold" nodeType="clickEffect">
                                  <p:stCondLst>
                                    <p:cond delay="0"/>
                                  </p:stCondLst>
                                  <p:childTnLst>
                                    <p:set>
                                      <p:cBhvr>
                                        <p:cTn id="50" dur="1" fill="hold">
                                          <p:stCondLst>
                                            <p:cond delay="0"/>
                                          </p:stCondLst>
                                        </p:cTn>
                                        <p:tgtEl>
                                          <p:spTgt spid="65"/>
                                        </p:tgtEl>
                                        <p:attrNameLst>
                                          <p:attrName>style.visibility</p:attrName>
                                        </p:attrNameLst>
                                      </p:cBhvr>
                                      <p:to>
                                        <p:strVal val="visible"/>
                                      </p:to>
                                    </p:set>
                                    <p:animEffect transition="in" filter="checkerboard(across)">
                                      <p:cBhvr>
                                        <p:cTn id="51" dur="500"/>
                                        <p:tgtEl>
                                          <p:spTgt spid="65"/>
                                        </p:tgtEl>
                                      </p:cBhvr>
                                    </p:animEffect>
                                  </p:childTnLst>
                                </p:cTn>
                              </p:par>
                            </p:childTnLst>
                          </p:cTn>
                        </p:par>
                      </p:childTnLst>
                    </p:cTn>
                  </p:par>
                  <p:par>
                    <p:cTn id="52" fill="hold">
                      <p:stCondLst>
                        <p:cond delay="indefinite"/>
                      </p:stCondLst>
                      <p:childTnLst>
                        <p:par>
                          <p:cTn id="53" fill="hold">
                            <p:stCondLst>
                              <p:cond delay="0"/>
                            </p:stCondLst>
                            <p:childTnLst>
                              <p:par>
                                <p:cTn id="54" presetID="4" presetClass="entr" presetSubtype="16" fill="hold" grpId="0" nodeType="clickEffect">
                                  <p:stCondLst>
                                    <p:cond delay="0"/>
                                  </p:stCondLst>
                                  <p:childTnLst>
                                    <p:set>
                                      <p:cBhvr>
                                        <p:cTn id="55" dur="1" fill="hold">
                                          <p:stCondLst>
                                            <p:cond delay="0"/>
                                          </p:stCondLst>
                                        </p:cTn>
                                        <p:tgtEl>
                                          <p:spTgt spid="70"/>
                                        </p:tgtEl>
                                        <p:attrNameLst>
                                          <p:attrName>style.visibility</p:attrName>
                                        </p:attrNameLst>
                                      </p:cBhvr>
                                      <p:to>
                                        <p:strVal val="visible"/>
                                      </p:to>
                                    </p:set>
                                    <p:animEffect transition="in" filter="box(in)">
                                      <p:cBhvr>
                                        <p:cTn id="56"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7" grpId="0" build="p"/>
      <p:bldP spid="58" grpId="0" animBg="1"/>
      <p:bldP spid="68" grpId="0"/>
      <p:bldP spid="69" grpId="0"/>
      <p:bldP spid="70" grpId="0"/>
      <p:bldP spid="7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5 UML</a:t>
            </a:r>
            <a:r>
              <a:rPr lang="zh-CN" altLang="en-US" b="1" dirty="0">
                <a:solidFill>
                  <a:srgbClr val="0070C0"/>
                </a:solidFill>
              </a:rPr>
              <a:t>的特点</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3" name="矩形 2">
            <a:extLst>
              <a:ext uri="{FF2B5EF4-FFF2-40B4-BE49-F238E27FC236}">
                <a16:creationId xmlns:a16="http://schemas.microsoft.com/office/drawing/2014/main" id="{63571643-707B-490A-898E-E5886783F192}"/>
              </a:ext>
            </a:extLst>
          </p:cNvPr>
          <p:cNvSpPr/>
          <p:nvPr/>
        </p:nvSpPr>
        <p:spPr>
          <a:xfrm>
            <a:off x="251534" y="1032003"/>
            <a:ext cx="6096000" cy="923330"/>
          </a:xfrm>
          <a:prstGeom prst="rect">
            <a:avLst/>
          </a:prstGeom>
        </p:spPr>
        <p:txBody>
          <a:bodyPr>
            <a:spAutoFit/>
          </a:bodyPr>
          <a:lstStyle/>
          <a:p>
            <a:r>
              <a:rPr lang="en-US" altLang="zh-CN" dirty="0">
                <a:latin typeface="楷体_GB2312" pitchFamily="49" charset="-122"/>
                <a:ea typeface="楷体_GB2312" pitchFamily="49" charset="-122"/>
              </a:rPr>
              <a:t>UML</a:t>
            </a:r>
            <a:r>
              <a:rPr lang="zh-CN" altLang="en-US" dirty="0">
                <a:latin typeface="楷体_GB2312" pitchFamily="49" charset="-122"/>
                <a:ea typeface="楷体_GB2312" pitchFamily="49" charset="-122"/>
              </a:rPr>
              <a:t>的主要特点： </a:t>
            </a:r>
          </a:p>
          <a:p>
            <a:r>
              <a:rPr lang="en-US" altLang="zh-CN" dirty="0">
                <a:latin typeface="楷体_GB2312" pitchFamily="49" charset="-122"/>
                <a:ea typeface="楷体_GB2312" pitchFamily="49" charset="-122"/>
              </a:rPr>
              <a:t>1</a:t>
            </a:r>
            <a:r>
              <a:rPr lang="zh-CN" altLang="en-US" dirty="0">
                <a:latin typeface="楷体_GB2312" pitchFamily="49" charset="-122"/>
                <a:ea typeface="楷体_GB2312" pitchFamily="49" charset="-122"/>
              </a:rPr>
              <a:t>．</a:t>
            </a:r>
            <a:r>
              <a:rPr lang="en-US" altLang="zh-CN" dirty="0">
                <a:latin typeface="楷体_GB2312" pitchFamily="49" charset="-122"/>
                <a:ea typeface="楷体_GB2312" pitchFamily="49" charset="-122"/>
              </a:rPr>
              <a:t>UML</a:t>
            </a:r>
            <a:r>
              <a:rPr lang="zh-CN" altLang="en-US" dirty="0">
                <a:latin typeface="楷体_GB2312" pitchFamily="49" charset="-122"/>
                <a:ea typeface="楷体_GB2312" pitchFamily="49" charset="-122"/>
              </a:rPr>
              <a:t>统一了</a:t>
            </a:r>
            <a:r>
              <a:rPr lang="en-US" altLang="zh-CN" dirty="0" err="1">
                <a:latin typeface="楷体_GB2312" pitchFamily="49" charset="-122"/>
                <a:ea typeface="楷体_GB2312" pitchFamily="49" charset="-122"/>
              </a:rPr>
              <a:t>Booch</a:t>
            </a:r>
            <a:r>
              <a:rPr lang="zh-CN" altLang="en-US" dirty="0">
                <a:latin typeface="楷体_GB2312" pitchFamily="49" charset="-122"/>
                <a:ea typeface="楷体_GB2312" pitchFamily="49" charset="-122"/>
              </a:rPr>
              <a:t>、</a:t>
            </a:r>
            <a:r>
              <a:rPr lang="en-US" altLang="zh-CN" dirty="0">
                <a:latin typeface="楷体_GB2312" pitchFamily="49" charset="-122"/>
                <a:ea typeface="楷体_GB2312" pitchFamily="49" charset="-122"/>
              </a:rPr>
              <a:t>OMT</a:t>
            </a:r>
            <a:r>
              <a:rPr lang="zh-CN" altLang="en-US" dirty="0">
                <a:latin typeface="楷体_GB2312" pitchFamily="49" charset="-122"/>
                <a:ea typeface="楷体_GB2312" pitchFamily="49" charset="-122"/>
              </a:rPr>
              <a:t>和</a:t>
            </a:r>
            <a:r>
              <a:rPr lang="en-US" altLang="zh-CN" dirty="0">
                <a:latin typeface="楷体_GB2312" pitchFamily="49" charset="-122"/>
                <a:ea typeface="楷体_GB2312" pitchFamily="49" charset="-122"/>
              </a:rPr>
              <a:t>OOSE</a:t>
            </a:r>
            <a:r>
              <a:rPr lang="zh-CN" altLang="en-US" dirty="0">
                <a:latin typeface="楷体_GB2312" pitchFamily="49" charset="-122"/>
                <a:ea typeface="楷体_GB2312" pitchFamily="49" charset="-122"/>
              </a:rPr>
              <a:t>和其他面向对象方法中的基本概念和符号。　</a:t>
            </a:r>
          </a:p>
        </p:txBody>
      </p:sp>
      <p:pic>
        <p:nvPicPr>
          <p:cNvPr id="28" name="Picture 4">
            <a:extLst>
              <a:ext uri="{FF2B5EF4-FFF2-40B4-BE49-F238E27FC236}">
                <a16:creationId xmlns:a16="http://schemas.microsoft.com/office/drawing/2014/main" id="{41A35963-7039-4216-B2C3-58C1C1D6FE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23504" y="1777753"/>
            <a:ext cx="5616575" cy="419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444206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5 UML</a:t>
            </a:r>
            <a:r>
              <a:rPr lang="zh-CN" altLang="en-US" b="1" dirty="0">
                <a:solidFill>
                  <a:srgbClr val="0070C0"/>
                </a:solidFill>
              </a:rPr>
              <a:t>的特点</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9" name="矩形 8"/>
          <p:cNvSpPr/>
          <p:nvPr/>
        </p:nvSpPr>
        <p:spPr>
          <a:xfrm>
            <a:off x="1888340" y="1577929"/>
            <a:ext cx="3916955" cy="1838297"/>
          </a:xfrm>
          <a:prstGeom prst="rect">
            <a:avLst/>
          </a:prstGeom>
          <a:solidFill>
            <a:srgbClr val="F0D2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06910">
              <a:defRPr/>
            </a:pPr>
            <a:endParaRPr lang="zh-CN" altLang="en-US" sz="3360">
              <a:solidFill>
                <a:prstClr val="white"/>
              </a:solidFill>
              <a:latin typeface="Calibri" panose="020F0502020204030204"/>
              <a:ea typeface="宋体" panose="02010600030101010101" pitchFamily="2" charset="-122"/>
            </a:endParaRPr>
          </a:p>
        </p:txBody>
      </p:sp>
      <p:sp>
        <p:nvSpPr>
          <p:cNvPr id="10" name="矩形 9"/>
          <p:cNvSpPr/>
          <p:nvPr/>
        </p:nvSpPr>
        <p:spPr>
          <a:xfrm>
            <a:off x="5805296" y="3412113"/>
            <a:ext cx="3916955" cy="1838297"/>
          </a:xfrm>
          <a:prstGeom prst="rect">
            <a:avLst/>
          </a:prstGeom>
          <a:solidFill>
            <a:srgbClr val="B7C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06910">
              <a:defRPr/>
            </a:pPr>
            <a:endParaRPr lang="zh-CN" altLang="en-US" sz="3360">
              <a:solidFill>
                <a:prstClr val="white"/>
              </a:solidFill>
              <a:latin typeface="Calibri" panose="020F0502020204030204"/>
              <a:ea typeface="宋体" panose="02010600030101010101" pitchFamily="2" charset="-122"/>
            </a:endParaRPr>
          </a:p>
        </p:txBody>
      </p:sp>
      <p:sp>
        <p:nvSpPr>
          <p:cNvPr id="11" name="矩形 10"/>
          <p:cNvSpPr/>
          <p:nvPr/>
        </p:nvSpPr>
        <p:spPr>
          <a:xfrm>
            <a:off x="5805296" y="1577929"/>
            <a:ext cx="3916955" cy="1838297"/>
          </a:xfrm>
          <a:prstGeom prst="rect">
            <a:avLst/>
          </a:prstGeom>
          <a:solidFill>
            <a:srgbClr val="D76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06910">
              <a:defRPr/>
            </a:pPr>
            <a:endParaRPr lang="zh-CN" altLang="en-US" sz="3360">
              <a:solidFill>
                <a:prstClr val="white"/>
              </a:solidFill>
              <a:latin typeface="Calibri" panose="020F0502020204030204"/>
              <a:ea typeface="宋体" panose="02010600030101010101" pitchFamily="2" charset="-122"/>
            </a:endParaRPr>
          </a:p>
        </p:txBody>
      </p:sp>
      <p:sp>
        <p:nvSpPr>
          <p:cNvPr id="12" name="矩形 11"/>
          <p:cNvSpPr/>
          <p:nvPr/>
        </p:nvSpPr>
        <p:spPr>
          <a:xfrm>
            <a:off x="1888340" y="3412113"/>
            <a:ext cx="3916955" cy="1838297"/>
          </a:xfrm>
          <a:prstGeom prst="rect">
            <a:avLst/>
          </a:prstGeom>
          <a:solidFill>
            <a:srgbClr val="416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06910">
              <a:defRPr/>
            </a:pPr>
            <a:endParaRPr lang="zh-CN" altLang="en-US" sz="3360">
              <a:solidFill>
                <a:prstClr val="white"/>
              </a:solidFill>
              <a:latin typeface="Calibri" panose="020F0502020204030204"/>
              <a:ea typeface="宋体" panose="02010600030101010101" pitchFamily="2" charset="-122"/>
            </a:endParaRPr>
          </a:p>
        </p:txBody>
      </p:sp>
      <p:sp>
        <p:nvSpPr>
          <p:cNvPr id="13" name="等腰三角形 12"/>
          <p:cNvSpPr/>
          <p:nvPr/>
        </p:nvSpPr>
        <p:spPr>
          <a:xfrm rot="5400000">
            <a:off x="5140698" y="2372988"/>
            <a:ext cx="1577377" cy="248182"/>
          </a:xfrm>
          <a:prstGeom prst="triangle">
            <a:avLst/>
          </a:prstGeom>
          <a:solidFill>
            <a:srgbClr val="F0D2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06910">
              <a:defRPr/>
            </a:pPr>
            <a:endParaRPr lang="zh-CN" altLang="en-US" sz="3360">
              <a:solidFill>
                <a:prstClr val="white"/>
              </a:solidFill>
              <a:latin typeface="Calibri" panose="020F0502020204030204"/>
              <a:ea typeface="宋体" panose="02010600030101010101" pitchFamily="2" charset="-122"/>
            </a:endParaRPr>
          </a:p>
        </p:txBody>
      </p:sp>
      <p:sp>
        <p:nvSpPr>
          <p:cNvPr id="14" name="等腰三角形 13"/>
          <p:cNvSpPr/>
          <p:nvPr/>
        </p:nvSpPr>
        <p:spPr>
          <a:xfrm rot="10800000">
            <a:off x="7046205" y="3412113"/>
            <a:ext cx="1435138" cy="272780"/>
          </a:xfrm>
          <a:prstGeom prst="triangle">
            <a:avLst/>
          </a:prstGeom>
          <a:solidFill>
            <a:srgbClr val="D767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06910">
              <a:defRPr/>
            </a:pPr>
            <a:endParaRPr lang="zh-CN" altLang="en-US" sz="3360">
              <a:solidFill>
                <a:prstClr val="white"/>
              </a:solidFill>
              <a:latin typeface="Calibri" panose="020F0502020204030204"/>
              <a:ea typeface="宋体" panose="02010600030101010101" pitchFamily="2" charset="-122"/>
            </a:endParaRPr>
          </a:p>
        </p:txBody>
      </p:sp>
      <p:sp>
        <p:nvSpPr>
          <p:cNvPr id="15" name="等腰三角形 14"/>
          <p:cNvSpPr/>
          <p:nvPr/>
        </p:nvSpPr>
        <p:spPr>
          <a:xfrm rot="16200000">
            <a:off x="4892516" y="4213101"/>
            <a:ext cx="1577377" cy="248182"/>
          </a:xfrm>
          <a:prstGeom prst="triangle">
            <a:avLst/>
          </a:prstGeom>
          <a:solidFill>
            <a:srgbClr val="B7C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06910">
              <a:defRPr/>
            </a:pPr>
            <a:endParaRPr lang="zh-CN" altLang="en-US" sz="3360">
              <a:solidFill>
                <a:prstClr val="white"/>
              </a:solidFill>
              <a:latin typeface="Calibri" panose="020F0502020204030204"/>
              <a:ea typeface="宋体" panose="02010600030101010101" pitchFamily="2" charset="-122"/>
            </a:endParaRPr>
          </a:p>
        </p:txBody>
      </p:sp>
      <p:sp>
        <p:nvSpPr>
          <p:cNvPr id="16" name="等腰三角形 15"/>
          <p:cNvSpPr/>
          <p:nvPr/>
        </p:nvSpPr>
        <p:spPr>
          <a:xfrm>
            <a:off x="3129249" y="3139334"/>
            <a:ext cx="1435138" cy="272780"/>
          </a:xfrm>
          <a:prstGeom prst="triangle">
            <a:avLst/>
          </a:prstGeom>
          <a:solidFill>
            <a:srgbClr val="416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706910">
              <a:defRPr/>
            </a:pPr>
            <a:endParaRPr lang="zh-CN" altLang="en-US" sz="3360">
              <a:solidFill>
                <a:prstClr val="white"/>
              </a:solidFill>
              <a:latin typeface="Calibri" panose="020F0502020204030204"/>
              <a:ea typeface="宋体" panose="02010600030101010101" pitchFamily="2" charset="-122"/>
            </a:endParaRPr>
          </a:p>
        </p:txBody>
      </p:sp>
      <p:sp>
        <p:nvSpPr>
          <p:cNvPr id="18" name="文本框 17"/>
          <p:cNvSpPr txBox="1"/>
          <p:nvPr/>
        </p:nvSpPr>
        <p:spPr>
          <a:xfrm>
            <a:off x="8938856" y="4172627"/>
            <a:ext cx="639611" cy="584775"/>
          </a:xfrm>
          <a:prstGeom prst="rect">
            <a:avLst/>
          </a:prstGeom>
          <a:noFill/>
        </p:spPr>
        <p:txBody>
          <a:bodyPr wrap="square" rtlCol="0">
            <a:spAutoFit/>
          </a:bodyPr>
          <a:lstStyle/>
          <a:p>
            <a:pPr defTabSz="1706910">
              <a:defRPr/>
            </a:pPr>
            <a:r>
              <a:rPr lang="en-US" altLang="zh-CN" sz="3200" dirty="0">
                <a:solidFill>
                  <a:prstClr val="white"/>
                </a:solidFill>
                <a:latin typeface="微软雅黑" panose="020B0503020204020204" pitchFamily="34" charset="-122"/>
                <a:ea typeface="微软雅黑" panose="020B0503020204020204" pitchFamily="34" charset="-122"/>
              </a:rPr>
              <a:t>T</a:t>
            </a:r>
            <a:endParaRPr lang="zh-CN" altLang="en-US" sz="3200" dirty="0">
              <a:solidFill>
                <a:prstClr val="white"/>
              </a:solidFill>
              <a:latin typeface="微软雅黑" panose="020B0503020204020204" pitchFamily="34" charset="-122"/>
              <a:ea typeface="微软雅黑" panose="020B0503020204020204" pitchFamily="34" charset="-122"/>
            </a:endParaRPr>
          </a:p>
        </p:txBody>
      </p:sp>
      <p:cxnSp>
        <p:nvCxnSpPr>
          <p:cNvPr id="25" name="直接连接符 24"/>
          <p:cNvCxnSpPr/>
          <p:nvPr/>
        </p:nvCxnSpPr>
        <p:spPr>
          <a:xfrm>
            <a:off x="2711117" y="1718989"/>
            <a:ext cx="0" cy="14162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8795072" y="1833956"/>
            <a:ext cx="0" cy="14162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2711117" y="3709650"/>
            <a:ext cx="0" cy="14162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8795072" y="3684893"/>
            <a:ext cx="0" cy="14162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1979923" y="4172627"/>
            <a:ext cx="639611" cy="584775"/>
          </a:xfrm>
          <a:prstGeom prst="rect">
            <a:avLst/>
          </a:prstGeom>
          <a:noFill/>
        </p:spPr>
        <p:txBody>
          <a:bodyPr wrap="square" rtlCol="0">
            <a:spAutoFit/>
          </a:bodyPr>
          <a:lstStyle/>
          <a:p>
            <a:pPr defTabSz="1706910">
              <a:defRPr/>
            </a:pPr>
            <a:r>
              <a:rPr lang="en-US" altLang="zh-CN" sz="3200" dirty="0">
                <a:solidFill>
                  <a:prstClr val="white"/>
                </a:solidFill>
                <a:latin typeface="微软雅黑" panose="020B0503020204020204" pitchFamily="34" charset="-122"/>
                <a:ea typeface="微软雅黑" panose="020B0503020204020204" pitchFamily="34" charset="-122"/>
              </a:rPr>
              <a:t>O</a:t>
            </a:r>
            <a:endParaRPr lang="zh-CN" altLang="en-US" sz="3200" dirty="0">
              <a:solidFill>
                <a:prstClr val="white"/>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8938856" y="2302943"/>
            <a:ext cx="639611" cy="584775"/>
          </a:xfrm>
          <a:prstGeom prst="rect">
            <a:avLst/>
          </a:prstGeom>
          <a:noFill/>
        </p:spPr>
        <p:txBody>
          <a:bodyPr wrap="square" rtlCol="0">
            <a:spAutoFit/>
          </a:bodyPr>
          <a:lstStyle/>
          <a:p>
            <a:pPr defTabSz="1706910">
              <a:defRPr/>
            </a:pPr>
            <a:r>
              <a:rPr lang="en-US" altLang="zh-CN" sz="3200" dirty="0">
                <a:solidFill>
                  <a:prstClr val="white"/>
                </a:solidFill>
                <a:latin typeface="微软雅黑" panose="020B0503020204020204" pitchFamily="34" charset="-122"/>
                <a:ea typeface="微软雅黑" panose="020B0503020204020204" pitchFamily="34" charset="-122"/>
              </a:rPr>
              <a:t>W</a:t>
            </a:r>
            <a:endParaRPr lang="zh-CN" altLang="en-US" sz="3200" dirty="0">
              <a:solidFill>
                <a:prstClr val="white"/>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1986300" y="2278397"/>
            <a:ext cx="639611" cy="584775"/>
          </a:xfrm>
          <a:prstGeom prst="rect">
            <a:avLst/>
          </a:prstGeom>
          <a:noFill/>
        </p:spPr>
        <p:txBody>
          <a:bodyPr wrap="square" rtlCol="0">
            <a:spAutoFit/>
          </a:bodyPr>
          <a:lstStyle/>
          <a:p>
            <a:pPr defTabSz="1706910">
              <a:defRPr/>
            </a:pPr>
            <a:r>
              <a:rPr lang="en-US" altLang="zh-CN" sz="3200" dirty="0">
                <a:solidFill>
                  <a:prstClr val="white"/>
                </a:solidFill>
                <a:latin typeface="微软雅黑" panose="020B0503020204020204" pitchFamily="34" charset="-122"/>
                <a:ea typeface="微软雅黑" panose="020B0503020204020204" pitchFamily="34" charset="-122"/>
              </a:rPr>
              <a:t>S</a:t>
            </a:r>
            <a:endParaRPr lang="zh-CN" altLang="en-US" sz="3200" dirty="0">
              <a:solidFill>
                <a:prstClr val="white"/>
              </a:solidFill>
              <a:latin typeface="微软雅黑" panose="020B0503020204020204" pitchFamily="34" charset="-122"/>
              <a:ea typeface="微软雅黑" panose="020B0503020204020204" pitchFamily="34" charset="-122"/>
            </a:endParaRPr>
          </a:p>
        </p:txBody>
      </p:sp>
      <p:sp>
        <p:nvSpPr>
          <p:cNvPr id="39" name="矩形 38"/>
          <p:cNvSpPr/>
          <p:nvPr/>
        </p:nvSpPr>
        <p:spPr>
          <a:xfrm>
            <a:off x="2978000" y="1701428"/>
            <a:ext cx="5673285" cy="3293209"/>
          </a:xfrm>
          <a:prstGeom prst="rect">
            <a:avLst/>
          </a:prstGeom>
        </p:spPr>
        <p:txBody>
          <a:bodyPr wrap="square">
            <a:spAutoFit/>
          </a:bodyPr>
          <a:lstStyle/>
          <a:p>
            <a:pPr algn="ctr"/>
            <a:r>
              <a:rPr lang="en-US" altLang="zh-CN" sz="1600" dirty="0">
                <a:solidFill>
                  <a:schemeClr val="bg1"/>
                </a:solidFill>
              </a:rPr>
              <a:t>2</a:t>
            </a:r>
            <a:r>
              <a:rPr lang="zh-CN" altLang="en-US" sz="1600" dirty="0">
                <a:solidFill>
                  <a:schemeClr val="bg1"/>
                </a:solidFill>
              </a:rPr>
              <a:t>．      </a:t>
            </a:r>
            <a:r>
              <a:rPr lang="en-US" altLang="zh-CN" sz="1600" dirty="0">
                <a:solidFill>
                  <a:schemeClr val="bg1"/>
                </a:solidFill>
              </a:rPr>
              <a:t>UML</a:t>
            </a:r>
            <a:r>
              <a:rPr lang="zh-CN" altLang="en-US" sz="1600" dirty="0">
                <a:solidFill>
                  <a:schemeClr val="bg1"/>
                </a:solidFill>
              </a:rPr>
              <a:t>吸取了面向对象技术领域中其他流派的长处。</a:t>
            </a:r>
            <a:r>
              <a:rPr lang="en-US" altLang="zh-CN" sz="1600" dirty="0">
                <a:solidFill>
                  <a:schemeClr val="bg1"/>
                </a:solidFill>
              </a:rPr>
              <a:t>UML</a:t>
            </a:r>
            <a:r>
              <a:rPr lang="zh-CN" altLang="en-US" sz="1600" dirty="0">
                <a:solidFill>
                  <a:schemeClr val="bg1"/>
                </a:solidFill>
              </a:rPr>
              <a:t>符号表示考虑了各种方法的图形表示，删掉了大量易引起混乱的、多余的和极少使用的符号，也添加了一些新符号。因此，在</a:t>
            </a:r>
            <a:r>
              <a:rPr lang="en-US" altLang="zh-CN" sz="1600" dirty="0">
                <a:solidFill>
                  <a:schemeClr val="bg1"/>
                </a:solidFill>
              </a:rPr>
              <a:t>UML</a:t>
            </a:r>
            <a:r>
              <a:rPr lang="zh-CN" altLang="en-US" sz="1600" dirty="0">
                <a:solidFill>
                  <a:schemeClr val="bg1"/>
                </a:solidFill>
              </a:rPr>
              <a:t>中融入了面向对象领域中很多人的思想。这些思想并不是</a:t>
            </a:r>
            <a:r>
              <a:rPr lang="en-US" altLang="zh-CN" sz="1600" dirty="0">
                <a:solidFill>
                  <a:schemeClr val="bg1"/>
                </a:solidFill>
              </a:rPr>
              <a:t>UML</a:t>
            </a:r>
            <a:r>
              <a:rPr lang="zh-CN" altLang="en-US" sz="1600" dirty="0">
                <a:solidFill>
                  <a:schemeClr val="bg1"/>
                </a:solidFill>
              </a:rPr>
              <a:t>的开发者们发明的，而是开发者们依据最优秀的</a:t>
            </a:r>
            <a:r>
              <a:rPr lang="en-US" altLang="zh-CN" sz="1600" dirty="0">
                <a:solidFill>
                  <a:schemeClr val="bg1"/>
                </a:solidFill>
              </a:rPr>
              <a:t>OO</a:t>
            </a:r>
            <a:r>
              <a:rPr lang="zh-CN" altLang="en-US" sz="1600" dirty="0">
                <a:solidFill>
                  <a:schemeClr val="bg1"/>
                </a:solidFill>
              </a:rPr>
              <a:t>方法和丰富的计算机科学实践经验综合提炼而成的。　</a:t>
            </a:r>
          </a:p>
          <a:p>
            <a:pPr algn="ctr"/>
            <a:r>
              <a:rPr lang="en-US" altLang="zh-CN" sz="1600" dirty="0">
                <a:solidFill>
                  <a:schemeClr val="bg1"/>
                </a:solidFill>
              </a:rPr>
              <a:t>3</a:t>
            </a:r>
            <a:r>
              <a:rPr lang="zh-CN" altLang="en-US" sz="1600" dirty="0">
                <a:solidFill>
                  <a:schemeClr val="bg1"/>
                </a:solidFill>
              </a:rPr>
              <a:t>．   </a:t>
            </a:r>
            <a:r>
              <a:rPr lang="en-US" altLang="zh-CN" sz="1600" dirty="0">
                <a:solidFill>
                  <a:schemeClr val="bg1"/>
                </a:solidFill>
              </a:rPr>
              <a:t>UML</a:t>
            </a:r>
            <a:r>
              <a:rPr lang="zh-CN" altLang="en-US" sz="1600" dirty="0">
                <a:solidFill>
                  <a:schemeClr val="bg1"/>
                </a:solidFill>
              </a:rPr>
              <a:t>在演变过程中还提出了一些新的概念。在</a:t>
            </a:r>
            <a:r>
              <a:rPr lang="en-US" altLang="zh-CN" sz="1600" dirty="0">
                <a:solidFill>
                  <a:schemeClr val="bg1"/>
                </a:solidFill>
              </a:rPr>
              <a:t>UML</a:t>
            </a:r>
            <a:r>
              <a:rPr lang="zh-CN" altLang="en-US" sz="1600" dirty="0">
                <a:solidFill>
                  <a:schemeClr val="bg1"/>
                </a:solidFill>
              </a:rPr>
              <a:t>标准中新加了模板、职责、扩展机制、线程、过程、分布式、并发、模式、合作、活动图等新概念，并清晰地区分类型</a:t>
            </a:r>
            <a:r>
              <a:rPr lang="en-US" altLang="zh-CN" sz="1600" dirty="0">
                <a:solidFill>
                  <a:schemeClr val="bg1"/>
                </a:solidFill>
              </a:rPr>
              <a:t>(Type)</a:t>
            </a:r>
            <a:r>
              <a:rPr lang="zh-CN" altLang="en-US" sz="1600" dirty="0">
                <a:solidFill>
                  <a:schemeClr val="bg1"/>
                </a:solidFill>
              </a:rPr>
              <a:t>、类</a:t>
            </a:r>
            <a:r>
              <a:rPr lang="en-US" altLang="zh-CN" sz="1600" dirty="0">
                <a:solidFill>
                  <a:schemeClr val="bg1"/>
                </a:solidFill>
              </a:rPr>
              <a:t>(Class)</a:t>
            </a:r>
            <a:r>
              <a:rPr lang="zh-CN" altLang="en-US" sz="1600" dirty="0">
                <a:solidFill>
                  <a:schemeClr val="bg1"/>
                </a:solidFill>
              </a:rPr>
              <a:t>和实例</a:t>
            </a:r>
            <a:r>
              <a:rPr lang="en-US" altLang="zh-CN" sz="1600" dirty="0">
                <a:solidFill>
                  <a:schemeClr val="bg1"/>
                </a:solidFill>
              </a:rPr>
              <a:t>(Instance)</a:t>
            </a:r>
            <a:r>
              <a:rPr lang="zh-CN" altLang="en-US" sz="1600" dirty="0">
                <a:solidFill>
                  <a:schemeClr val="bg1"/>
                </a:solidFill>
              </a:rPr>
              <a:t>、细化</a:t>
            </a:r>
            <a:r>
              <a:rPr lang="en-US" altLang="zh-CN" sz="1600" dirty="0">
                <a:solidFill>
                  <a:schemeClr val="bg1"/>
                </a:solidFill>
              </a:rPr>
              <a:t>(Refinement)</a:t>
            </a:r>
            <a:r>
              <a:rPr lang="zh-CN" altLang="en-US" sz="1600" dirty="0">
                <a:solidFill>
                  <a:schemeClr val="bg1"/>
                </a:solidFill>
              </a:rPr>
              <a:t>、接口</a:t>
            </a:r>
            <a:r>
              <a:rPr lang="en-US" altLang="zh-CN" sz="1600" dirty="0">
                <a:solidFill>
                  <a:schemeClr val="bg1"/>
                </a:solidFill>
              </a:rPr>
              <a:t>(Interfaces)</a:t>
            </a:r>
            <a:r>
              <a:rPr lang="zh-CN" altLang="en-US" sz="1600" dirty="0">
                <a:solidFill>
                  <a:schemeClr val="bg1"/>
                </a:solidFill>
              </a:rPr>
              <a:t>和组件</a:t>
            </a:r>
            <a:r>
              <a:rPr lang="en-US" altLang="zh-CN" sz="1600" dirty="0">
                <a:solidFill>
                  <a:schemeClr val="bg1"/>
                </a:solidFill>
              </a:rPr>
              <a:t>(Components)</a:t>
            </a:r>
            <a:r>
              <a:rPr lang="zh-CN" altLang="en-US" sz="1600" dirty="0">
                <a:solidFill>
                  <a:schemeClr val="bg1"/>
                </a:solidFill>
              </a:rPr>
              <a:t>等概念。</a:t>
            </a:r>
          </a:p>
          <a:p>
            <a:pPr algn="ctr"/>
            <a:r>
              <a:rPr lang="zh-CN" altLang="en-US" sz="1600" dirty="0">
                <a:solidFill>
                  <a:schemeClr val="bg1"/>
                </a:solidFill>
              </a:rPr>
              <a:t>       可以认为，</a:t>
            </a:r>
            <a:r>
              <a:rPr lang="en-US" altLang="zh-CN" sz="1600" dirty="0">
                <a:solidFill>
                  <a:schemeClr val="bg1"/>
                </a:solidFill>
              </a:rPr>
              <a:t>UML</a:t>
            </a:r>
            <a:r>
              <a:rPr lang="zh-CN" altLang="en-US" sz="1600" dirty="0">
                <a:solidFill>
                  <a:schemeClr val="bg1"/>
                </a:solidFill>
              </a:rPr>
              <a:t>是一种先进实用的标准建模语言，但其中某些概念尚待实践来验证，</a:t>
            </a:r>
            <a:r>
              <a:rPr lang="en-US" altLang="zh-CN" sz="1600" dirty="0">
                <a:solidFill>
                  <a:schemeClr val="bg1"/>
                </a:solidFill>
              </a:rPr>
              <a:t>UML</a:t>
            </a:r>
            <a:r>
              <a:rPr lang="zh-CN" altLang="en-US" sz="1600" dirty="0">
                <a:solidFill>
                  <a:schemeClr val="bg1"/>
                </a:solidFill>
              </a:rPr>
              <a:t>也必然存在一个进化过程。</a:t>
            </a:r>
          </a:p>
        </p:txBody>
      </p:sp>
    </p:spTree>
    <p:extLst>
      <p:ext uri="{BB962C8B-B14F-4D97-AF65-F5344CB8AC3E}">
        <p14:creationId xmlns:p14="http://schemas.microsoft.com/office/powerpoint/2010/main" val="700628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38" name="矩形 37"/>
          <p:cNvSpPr/>
          <p:nvPr/>
        </p:nvSpPr>
        <p:spPr>
          <a:xfrm>
            <a:off x="5055685" y="3722901"/>
            <a:ext cx="7136315" cy="29473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413533" y="2231714"/>
            <a:ext cx="7778467" cy="29473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组合 96"/>
          <p:cNvGrpSpPr/>
          <p:nvPr/>
        </p:nvGrpSpPr>
        <p:grpSpPr>
          <a:xfrm>
            <a:off x="730098" y="2189960"/>
            <a:ext cx="4187088" cy="2403937"/>
            <a:chOff x="5722601" y="203979"/>
            <a:chExt cx="3666422" cy="2105007"/>
          </a:xfrm>
        </p:grpSpPr>
        <p:grpSp>
          <p:nvGrpSpPr>
            <p:cNvPr id="41" name="组合 94"/>
            <p:cNvGrpSpPr/>
            <p:nvPr/>
          </p:nvGrpSpPr>
          <p:grpSpPr>
            <a:xfrm>
              <a:off x="5722601" y="2198845"/>
              <a:ext cx="3666422" cy="110141"/>
              <a:chOff x="5629784" y="2731027"/>
              <a:chExt cx="2955441" cy="88783"/>
            </a:xfrm>
          </p:grpSpPr>
          <p:sp>
            <p:nvSpPr>
              <p:cNvPr id="46" name="任意多边形 82"/>
              <p:cNvSpPr/>
              <p:nvPr/>
            </p:nvSpPr>
            <p:spPr>
              <a:xfrm>
                <a:off x="5629784" y="2731028"/>
                <a:ext cx="2955441" cy="88782"/>
              </a:xfrm>
              <a:custGeom>
                <a:avLst/>
                <a:gdLst>
                  <a:gd name="connsiteX0" fmla="*/ 0 w 1610539"/>
                  <a:gd name="connsiteY0" fmla="*/ 0 h 48381"/>
                  <a:gd name="connsiteX1" fmla="*/ 1610539 w 1610539"/>
                  <a:gd name="connsiteY1" fmla="*/ 0 h 48381"/>
                  <a:gd name="connsiteX2" fmla="*/ 1603330 w 1610539"/>
                  <a:gd name="connsiteY2" fmla="*/ 10692 h 48381"/>
                  <a:gd name="connsiteX3" fmla="*/ 1512342 w 1610539"/>
                  <a:gd name="connsiteY3" fmla="*/ 48381 h 48381"/>
                  <a:gd name="connsiteX4" fmla="*/ 98197 w 1610539"/>
                  <a:gd name="connsiteY4" fmla="*/ 48381 h 48381"/>
                  <a:gd name="connsiteX5" fmla="*/ 7209 w 1610539"/>
                  <a:gd name="connsiteY5" fmla="*/ 10692 h 48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0539" h="48381">
                    <a:moveTo>
                      <a:pt x="0" y="0"/>
                    </a:moveTo>
                    <a:lnTo>
                      <a:pt x="1610539" y="0"/>
                    </a:lnTo>
                    <a:lnTo>
                      <a:pt x="1603330" y="10692"/>
                    </a:lnTo>
                    <a:cubicBezTo>
                      <a:pt x="1580044" y="33978"/>
                      <a:pt x="1547875" y="48381"/>
                      <a:pt x="1512342" y="48381"/>
                    </a:cubicBezTo>
                    <a:lnTo>
                      <a:pt x="98197" y="48381"/>
                    </a:lnTo>
                    <a:cubicBezTo>
                      <a:pt x="62664" y="48381"/>
                      <a:pt x="30495" y="33978"/>
                      <a:pt x="7209" y="10692"/>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85"/>
              <p:cNvSpPr/>
              <p:nvPr/>
            </p:nvSpPr>
            <p:spPr>
              <a:xfrm flipH="1">
                <a:off x="6894912" y="2731027"/>
                <a:ext cx="437916" cy="25887"/>
              </a:xfrm>
              <a:custGeom>
                <a:avLst/>
                <a:gdLst>
                  <a:gd name="connsiteX0" fmla="*/ 437916 w 437916"/>
                  <a:gd name="connsiteY0" fmla="*/ 0 h 25887"/>
                  <a:gd name="connsiteX1" fmla="*/ 0 w 437916"/>
                  <a:gd name="connsiteY1" fmla="*/ 0 h 25887"/>
                  <a:gd name="connsiteX2" fmla="*/ 2729 w 437916"/>
                  <a:gd name="connsiteY2" fmla="*/ 6588 h 25887"/>
                  <a:gd name="connsiteX3" fmla="*/ 49321 w 437916"/>
                  <a:gd name="connsiteY3" fmla="*/ 25887 h 25887"/>
                  <a:gd name="connsiteX4" fmla="*/ 388594 w 437916"/>
                  <a:gd name="connsiteY4" fmla="*/ 25887 h 25887"/>
                  <a:gd name="connsiteX5" fmla="*/ 435187 w 437916"/>
                  <a:gd name="connsiteY5" fmla="*/ 6588 h 2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16" h="25887">
                    <a:moveTo>
                      <a:pt x="437916" y="0"/>
                    </a:moveTo>
                    <a:lnTo>
                      <a:pt x="0" y="0"/>
                    </a:lnTo>
                    <a:lnTo>
                      <a:pt x="2729" y="6588"/>
                    </a:lnTo>
                    <a:cubicBezTo>
                      <a:pt x="14653" y="18512"/>
                      <a:pt x="31126" y="25887"/>
                      <a:pt x="49321" y="25887"/>
                    </a:cubicBezTo>
                    <a:lnTo>
                      <a:pt x="388594" y="25887"/>
                    </a:lnTo>
                    <a:cubicBezTo>
                      <a:pt x="406790" y="25887"/>
                      <a:pt x="423263" y="18512"/>
                      <a:pt x="435187" y="6588"/>
                    </a:cubicBezTo>
                    <a:close/>
                  </a:path>
                </a:pathLst>
              </a:custGeom>
              <a:solidFill>
                <a:srgbClr val="BFC1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任意多边形 90"/>
            <p:cNvSpPr/>
            <p:nvPr/>
          </p:nvSpPr>
          <p:spPr>
            <a:xfrm>
              <a:off x="6053625" y="203979"/>
              <a:ext cx="3004372" cy="1993748"/>
            </a:xfrm>
            <a:custGeom>
              <a:avLst/>
              <a:gdLst>
                <a:gd name="connsiteX0" fmla="*/ 78343 w 2421774"/>
                <a:gd name="connsiteY0" fmla="*/ 0 h 1607127"/>
                <a:gd name="connsiteX1" fmla="*/ 2343431 w 2421774"/>
                <a:gd name="connsiteY1" fmla="*/ 0 h 1607127"/>
                <a:gd name="connsiteX2" fmla="*/ 2421774 w 2421774"/>
                <a:gd name="connsiteY2" fmla="*/ 78343 h 1607127"/>
                <a:gd name="connsiteX3" fmla="*/ 2421774 w 2421774"/>
                <a:gd name="connsiteY3" fmla="*/ 1578660 h 1607127"/>
                <a:gd name="connsiteX4" fmla="*/ 2416027 w 2421774"/>
                <a:gd name="connsiteY4" fmla="*/ 1607127 h 1607127"/>
                <a:gd name="connsiteX5" fmla="*/ 5747 w 2421774"/>
                <a:gd name="connsiteY5" fmla="*/ 1607127 h 1607127"/>
                <a:gd name="connsiteX6" fmla="*/ 0 w 2421774"/>
                <a:gd name="connsiteY6" fmla="*/ 1578660 h 1607127"/>
                <a:gd name="connsiteX7" fmla="*/ 0 w 2421774"/>
                <a:gd name="connsiteY7" fmla="*/ 78343 h 1607127"/>
                <a:gd name="connsiteX8" fmla="*/ 78343 w 2421774"/>
                <a:gd name="connsiteY8" fmla="*/ 0 h 160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1774" h="1607127">
                  <a:moveTo>
                    <a:pt x="78343" y="0"/>
                  </a:moveTo>
                  <a:lnTo>
                    <a:pt x="2343431" y="0"/>
                  </a:lnTo>
                  <a:cubicBezTo>
                    <a:pt x="2386699" y="0"/>
                    <a:pt x="2421774" y="35075"/>
                    <a:pt x="2421774" y="78343"/>
                  </a:cubicBezTo>
                  <a:lnTo>
                    <a:pt x="2421774" y="1578660"/>
                  </a:lnTo>
                  <a:lnTo>
                    <a:pt x="2416027" y="1607127"/>
                  </a:lnTo>
                  <a:lnTo>
                    <a:pt x="5747" y="1607127"/>
                  </a:lnTo>
                  <a:lnTo>
                    <a:pt x="0" y="1578660"/>
                  </a:lnTo>
                  <a:lnTo>
                    <a:pt x="0" y="78343"/>
                  </a:lnTo>
                  <a:cubicBezTo>
                    <a:pt x="0" y="35075"/>
                    <a:pt x="35075" y="0"/>
                    <a:pt x="78343" y="0"/>
                  </a:cubicBezTo>
                  <a:close/>
                </a:path>
              </a:pathLst>
            </a:custGeom>
            <a:solidFill>
              <a:srgbClr val="3A3F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88"/>
            <p:cNvSpPr/>
            <p:nvPr/>
          </p:nvSpPr>
          <p:spPr>
            <a:xfrm>
              <a:off x="6163625" y="313979"/>
              <a:ext cx="2784374" cy="1753124"/>
            </a:xfrm>
            <a:prstGeom prst="rect">
              <a:avLst/>
            </a:prstGeom>
            <a:solidFill>
              <a:srgbClr val="485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92"/>
            <p:cNvSpPr/>
            <p:nvPr/>
          </p:nvSpPr>
          <p:spPr>
            <a:xfrm>
              <a:off x="7431406" y="203979"/>
              <a:ext cx="1619720" cy="2055623"/>
            </a:xfrm>
            <a:custGeom>
              <a:avLst/>
              <a:gdLst>
                <a:gd name="connsiteX0" fmla="*/ 0 w 1305629"/>
                <a:gd name="connsiteY0" fmla="*/ 0 h 1657003"/>
                <a:gd name="connsiteX1" fmla="*/ 1227286 w 1305629"/>
                <a:gd name="connsiteY1" fmla="*/ 0 h 1657003"/>
                <a:gd name="connsiteX2" fmla="*/ 1305629 w 1305629"/>
                <a:gd name="connsiteY2" fmla="*/ 78343 h 1657003"/>
                <a:gd name="connsiteX3" fmla="*/ 1305629 w 1305629"/>
                <a:gd name="connsiteY3" fmla="*/ 1578660 h 1657003"/>
                <a:gd name="connsiteX4" fmla="*/ 1227286 w 1305629"/>
                <a:gd name="connsiteY4" fmla="*/ 1657003 h 1657003"/>
                <a:gd name="connsiteX5" fmla="*/ 580167 w 1305629"/>
                <a:gd name="connsiteY5" fmla="*/ 1657003 h 165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5629" h="1657003">
                  <a:moveTo>
                    <a:pt x="0" y="0"/>
                  </a:moveTo>
                  <a:lnTo>
                    <a:pt x="1227286" y="0"/>
                  </a:lnTo>
                  <a:cubicBezTo>
                    <a:pt x="1270554" y="0"/>
                    <a:pt x="1305629" y="35075"/>
                    <a:pt x="1305629" y="78343"/>
                  </a:cubicBezTo>
                  <a:lnTo>
                    <a:pt x="1305629" y="1578660"/>
                  </a:lnTo>
                  <a:cubicBezTo>
                    <a:pt x="1305629" y="1621928"/>
                    <a:pt x="1270554" y="1657003"/>
                    <a:pt x="1227286" y="1657003"/>
                  </a:cubicBezTo>
                  <a:lnTo>
                    <a:pt x="580167" y="1657003"/>
                  </a:lnTo>
                  <a:close/>
                </a:path>
              </a:pathLst>
            </a:custGeom>
            <a:solidFill>
              <a:srgbClr val="FFFFFF">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93"/>
            <p:cNvSpPr/>
            <p:nvPr/>
          </p:nvSpPr>
          <p:spPr>
            <a:xfrm>
              <a:off x="7531787" y="239767"/>
              <a:ext cx="48051"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37"/>
          <p:cNvGrpSpPr/>
          <p:nvPr/>
        </p:nvGrpSpPr>
        <p:grpSpPr>
          <a:xfrm rot="16200000" flipV="1">
            <a:off x="4026130" y="2220718"/>
            <a:ext cx="1916547" cy="2724585"/>
            <a:chOff x="2132515" y="1040815"/>
            <a:chExt cx="2233745" cy="3175519"/>
          </a:xfrm>
        </p:grpSpPr>
        <p:sp>
          <p:nvSpPr>
            <p:cNvPr id="49" name="任意多边形 22"/>
            <p:cNvSpPr/>
            <p:nvPr/>
          </p:nvSpPr>
          <p:spPr>
            <a:xfrm>
              <a:off x="3275469" y="2618168"/>
              <a:ext cx="658570" cy="205171"/>
            </a:xfrm>
            <a:custGeom>
              <a:avLst/>
              <a:gdLst>
                <a:gd name="connsiteX0" fmla="*/ 110736 w 658570"/>
                <a:gd name="connsiteY0" fmla="*/ 0 h 205171"/>
                <a:gd name="connsiteX1" fmla="*/ 550365 w 658570"/>
                <a:gd name="connsiteY1" fmla="*/ 0 h 205171"/>
                <a:gd name="connsiteX2" fmla="*/ 550297 w 658570"/>
                <a:gd name="connsiteY2" fmla="*/ 50330 h 205171"/>
                <a:gd name="connsiteX3" fmla="*/ 565304 w 658570"/>
                <a:gd name="connsiteY3" fmla="*/ 147236 h 205171"/>
                <a:gd name="connsiteX4" fmla="*/ 575233 w 658570"/>
                <a:gd name="connsiteY4" fmla="*/ 176233 h 205171"/>
                <a:gd name="connsiteX5" fmla="*/ 632693 w 658570"/>
                <a:gd name="connsiteY5" fmla="*/ 184755 h 205171"/>
                <a:gd name="connsiteX6" fmla="*/ 658570 w 658570"/>
                <a:gd name="connsiteY6" fmla="*/ 197572 h 205171"/>
                <a:gd name="connsiteX7" fmla="*/ 643228 w 658570"/>
                <a:gd name="connsiteY7" fmla="*/ 205171 h 205171"/>
                <a:gd name="connsiteX8" fmla="*/ 15342 w 658570"/>
                <a:gd name="connsiteY8" fmla="*/ 205171 h 205171"/>
                <a:gd name="connsiteX9" fmla="*/ 0 w 658570"/>
                <a:gd name="connsiteY9" fmla="*/ 197572 h 205171"/>
                <a:gd name="connsiteX10" fmla="*/ 25877 w 658570"/>
                <a:gd name="connsiteY10" fmla="*/ 184755 h 205171"/>
                <a:gd name="connsiteX11" fmla="*/ 86003 w 658570"/>
                <a:gd name="connsiteY11" fmla="*/ 175837 h 205171"/>
                <a:gd name="connsiteX12" fmla="*/ 95797 w 658570"/>
                <a:gd name="connsiteY12" fmla="*/ 147236 h 205171"/>
                <a:gd name="connsiteX13" fmla="*/ 110805 w 658570"/>
                <a:gd name="connsiteY13" fmla="*/ 50331 h 205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8570" h="205171">
                  <a:moveTo>
                    <a:pt x="110736" y="0"/>
                  </a:moveTo>
                  <a:lnTo>
                    <a:pt x="550365" y="0"/>
                  </a:lnTo>
                  <a:lnTo>
                    <a:pt x="550297" y="50330"/>
                  </a:lnTo>
                  <a:cubicBezTo>
                    <a:pt x="552935" y="84909"/>
                    <a:pt x="558144" y="117646"/>
                    <a:pt x="565304" y="147236"/>
                  </a:cubicBezTo>
                  <a:lnTo>
                    <a:pt x="575233" y="176233"/>
                  </a:lnTo>
                  <a:lnTo>
                    <a:pt x="632693" y="184755"/>
                  </a:lnTo>
                  <a:cubicBezTo>
                    <a:pt x="649356" y="188694"/>
                    <a:pt x="658570" y="193026"/>
                    <a:pt x="658570" y="197572"/>
                  </a:cubicBezTo>
                  <a:lnTo>
                    <a:pt x="643228" y="205171"/>
                  </a:lnTo>
                  <a:lnTo>
                    <a:pt x="15342" y="205171"/>
                  </a:lnTo>
                  <a:lnTo>
                    <a:pt x="0" y="197572"/>
                  </a:lnTo>
                  <a:cubicBezTo>
                    <a:pt x="0" y="193026"/>
                    <a:pt x="9214" y="188694"/>
                    <a:pt x="25877" y="184755"/>
                  </a:cubicBezTo>
                  <a:lnTo>
                    <a:pt x="86003" y="175837"/>
                  </a:lnTo>
                  <a:lnTo>
                    <a:pt x="95797" y="147236"/>
                  </a:lnTo>
                  <a:cubicBezTo>
                    <a:pt x="102958" y="117645"/>
                    <a:pt x="108167" y="84909"/>
                    <a:pt x="110805" y="50331"/>
                  </a:cubicBezTo>
                  <a:close/>
                </a:path>
              </a:pathLst>
            </a:custGeom>
            <a:solidFill>
              <a:srgbClr val="E6E8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25"/>
            <p:cNvSpPr/>
            <p:nvPr/>
          </p:nvSpPr>
          <p:spPr>
            <a:xfrm>
              <a:off x="3084729" y="2624246"/>
              <a:ext cx="439629" cy="37466"/>
            </a:xfrm>
            <a:custGeom>
              <a:avLst/>
              <a:gdLst>
                <a:gd name="connsiteX0" fmla="*/ 0 w 439629"/>
                <a:gd name="connsiteY0" fmla="*/ 0 h 37466"/>
                <a:gd name="connsiteX1" fmla="*/ 439629 w 439629"/>
                <a:gd name="connsiteY1" fmla="*/ 0 h 37466"/>
                <a:gd name="connsiteX2" fmla="*/ 439579 w 439629"/>
                <a:gd name="connsiteY2" fmla="*/ 37466 h 37466"/>
                <a:gd name="connsiteX3" fmla="*/ 51 w 439629"/>
                <a:gd name="connsiteY3" fmla="*/ 37466 h 37466"/>
              </a:gdLst>
              <a:ahLst/>
              <a:cxnLst>
                <a:cxn ang="0">
                  <a:pos x="connsiteX0" y="connsiteY0"/>
                </a:cxn>
                <a:cxn ang="0">
                  <a:pos x="connsiteX1" y="connsiteY1"/>
                </a:cxn>
                <a:cxn ang="0">
                  <a:pos x="connsiteX2" y="connsiteY2"/>
                </a:cxn>
                <a:cxn ang="0">
                  <a:pos x="connsiteX3" y="connsiteY3"/>
                </a:cxn>
              </a:cxnLst>
              <a:rect l="l" t="t" r="r" b="b"/>
              <a:pathLst>
                <a:path w="439629" h="37466">
                  <a:moveTo>
                    <a:pt x="0" y="0"/>
                  </a:moveTo>
                  <a:lnTo>
                    <a:pt x="439629" y="0"/>
                  </a:lnTo>
                  <a:lnTo>
                    <a:pt x="439579" y="37466"/>
                  </a:lnTo>
                  <a:lnTo>
                    <a:pt x="51" y="37466"/>
                  </a:lnTo>
                  <a:close/>
                </a:path>
              </a:pathLst>
            </a:custGeom>
            <a:solidFill>
              <a:srgbClr val="D5D9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圆角矩形 29"/>
            <p:cNvSpPr/>
            <p:nvPr/>
          </p:nvSpPr>
          <p:spPr>
            <a:xfrm>
              <a:off x="2132516" y="1040815"/>
              <a:ext cx="2233744" cy="3175519"/>
            </a:xfrm>
            <a:prstGeom prst="roundRect">
              <a:avLst>
                <a:gd name="adj" fmla="val 5726"/>
              </a:avLst>
            </a:prstGeom>
            <a:solidFill>
              <a:srgbClr val="E6E8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30"/>
            <p:cNvSpPr/>
            <p:nvPr/>
          </p:nvSpPr>
          <p:spPr>
            <a:xfrm>
              <a:off x="2280590" y="1323752"/>
              <a:ext cx="1937589" cy="2609641"/>
            </a:xfrm>
            <a:prstGeom prst="rect">
              <a:avLst/>
            </a:prstGeom>
            <a:solidFill>
              <a:srgbClr val="485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31"/>
            <p:cNvSpPr/>
            <p:nvPr/>
          </p:nvSpPr>
          <p:spPr>
            <a:xfrm>
              <a:off x="3138414" y="4010265"/>
              <a:ext cx="144880" cy="144880"/>
            </a:xfrm>
            <a:prstGeom prst="ellipse">
              <a:avLst/>
            </a:prstGeom>
            <a:solidFill>
              <a:srgbClr val="BFC1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32"/>
            <p:cNvSpPr/>
            <p:nvPr/>
          </p:nvSpPr>
          <p:spPr>
            <a:xfrm>
              <a:off x="3182713" y="1159424"/>
              <a:ext cx="45719" cy="45719"/>
            </a:xfrm>
            <a:prstGeom prst="ellipse">
              <a:avLst/>
            </a:prstGeom>
            <a:solidFill>
              <a:srgbClr val="BFC1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35"/>
            <p:cNvSpPr/>
            <p:nvPr/>
          </p:nvSpPr>
          <p:spPr>
            <a:xfrm rot="16200000" flipV="1">
              <a:off x="2635538" y="537792"/>
              <a:ext cx="1227700" cy="2233745"/>
            </a:xfrm>
            <a:custGeom>
              <a:avLst/>
              <a:gdLst>
                <a:gd name="connsiteX0" fmla="*/ 0 w 387419"/>
                <a:gd name="connsiteY0" fmla="*/ 0 h 1002082"/>
                <a:gd name="connsiteX1" fmla="*/ 347057 w 387419"/>
                <a:gd name="connsiteY1" fmla="*/ 0 h 1002082"/>
                <a:gd name="connsiteX2" fmla="*/ 387419 w 387419"/>
                <a:gd name="connsiteY2" fmla="*/ 40362 h 1002082"/>
                <a:gd name="connsiteX3" fmla="*/ 387419 w 387419"/>
                <a:gd name="connsiteY3" fmla="*/ 961720 h 1002082"/>
                <a:gd name="connsiteX4" fmla="*/ 347057 w 387419"/>
                <a:gd name="connsiteY4" fmla="*/ 1002082 h 1002082"/>
                <a:gd name="connsiteX5" fmla="*/ 324264 w 387419"/>
                <a:gd name="connsiteY5" fmla="*/ 1002082 h 1002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19" h="1002082">
                  <a:moveTo>
                    <a:pt x="0" y="0"/>
                  </a:moveTo>
                  <a:lnTo>
                    <a:pt x="347057" y="0"/>
                  </a:lnTo>
                  <a:cubicBezTo>
                    <a:pt x="369348" y="0"/>
                    <a:pt x="387419" y="18071"/>
                    <a:pt x="387419" y="40362"/>
                  </a:cubicBezTo>
                  <a:lnTo>
                    <a:pt x="387419" y="961720"/>
                  </a:lnTo>
                  <a:cubicBezTo>
                    <a:pt x="387419" y="984011"/>
                    <a:pt x="369348" y="1002082"/>
                    <a:pt x="347057" y="1002082"/>
                  </a:cubicBezTo>
                  <a:lnTo>
                    <a:pt x="324264" y="1002082"/>
                  </a:lnTo>
                  <a:close/>
                </a:path>
              </a:pathLst>
            </a:custGeom>
            <a:solidFill>
              <a:srgbClr val="FFFFFF">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6" name="组合 48"/>
          <p:cNvGrpSpPr/>
          <p:nvPr/>
        </p:nvGrpSpPr>
        <p:grpSpPr>
          <a:xfrm>
            <a:off x="5857727" y="3112119"/>
            <a:ext cx="674805" cy="1407569"/>
            <a:chOff x="2981358" y="2687571"/>
            <a:chExt cx="566719" cy="1182114"/>
          </a:xfrm>
        </p:grpSpPr>
        <p:sp>
          <p:nvSpPr>
            <p:cNvPr id="57" name="圆角矩形 39"/>
            <p:cNvSpPr/>
            <p:nvPr/>
          </p:nvSpPr>
          <p:spPr>
            <a:xfrm>
              <a:off x="2981358" y="2687571"/>
              <a:ext cx="566719" cy="1182114"/>
            </a:xfrm>
            <a:prstGeom prst="roundRect">
              <a:avLst>
                <a:gd name="adj" fmla="val 12986"/>
              </a:avLst>
            </a:prstGeom>
            <a:solidFill>
              <a:srgbClr val="E6E8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40"/>
            <p:cNvSpPr/>
            <p:nvPr/>
          </p:nvSpPr>
          <p:spPr>
            <a:xfrm>
              <a:off x="3026252" y="2849243"/>
              <a:ext cx="476930" cy="858771"/>
            </a:xfrm>
            <a:prstGeom prst="rect">
              <a:avLst/>
            </a:prstGeom>
            <a:solidFill>
              <a:srgbClr val="4852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41"/>
            <p:cNvSpPr/>
            <p:nvPr/>
          </p:nvSpPr>
          <p:spPr>
            <a:xfrm>
              <a:off x="3214467" y="3733090"/>
              <a:ext cx="104250" cy="104250"/>
            </a:xfrm>
            <a:prstGeom prst="ellipse">
              <a:avLst/>
            </a:prstGeom>
            <a:solidFill>
              <a:srgbClr val="BFC1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组合 44"/>
            <p:cNvGrpSpPr/>
            <p:nvPr/>
          </p:nvGrpSpPr>
          <p:grpSpPr>
            <a:xfrm>
              <a:off x="3210717" y="2731028"/>
              <a:ext cx="108000" cy="64676"/>
              <a:chOff x="3208161" y="2724121"/>
              <a:chExt cx="108000" cy="64676"/>
            </a:xfrm>
          </p:grpSpPr>
          <p:sp>
            <p:nvSpPr>
              <p:cNvPr id="62" name="椭圆 42"/>
              <p:cNvSpPr/>
              <p:nvPr/>
            </p:nvSpPr>
            <p:spPr>
              <a:xfrm>
                <a:off x="3251361" y="2724121"/>
                <a:ext cx="21600" cy="21600"/>
              </a:xfrm>
              <a:prstGeom prst="ellipse">
                <a:avLst/>
              </a:prstGeom>
              <a:solidFill>
                <a:srgbClr val="A7A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43"/>
              <p:cNvSpPr/>
              <p:nvPr/>
            </p:nvSpPr>
            <p:spPr>
              <a:xfrm>
                <a:off x="3208161" y="2770797"/>
                <a:ext cx="108000" cy="18000"/>
              </a:xfrm>
              <a:prstGeom prst="roundRect">
                <a:avLst/>
              </a:prstGeom>
              <a:solidFill>
                <a:srgbClr val="A7A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1" name="任意多边形 47"/>
            <p:cNvSpPr/>
            <p:nvPr/>
          </p:nvSpPr>
          <p:spPr>
            <a:xfrm>
              <a:off x="3207527" y="2687571"/>
              <a:ext cx="340550" cy="1034024"/>
            </a:xfrm>
            <a:custGeom>
              <a:avLst/>
              <a:gdLst>
                <a:gd name="connsiteX0" fmla="*/ 0 w 340550"/>
                <a:gd name="connsiteY0" fmla="*/ 0 h 1034024"/>
                <a:gd name="connsiteX1" fmla="*/ 266956 w 340550"/>
                <a:gd name="connsiteY1" fmla="*/ 0 h 1034024"/>
                <a:gd name="connsiteX2" fmla="*/ 340550 w 340550"/>
                <a:gd name="connsiteY2" fmla="*/ 73594 h 1034024"/>
                <a:gd name="connsiteX3" fmla="*/ 340550 w 340550"/>
                <a:gd name="connsiteY3" fmla="*/ 1034024 h 1034024"/>
              </a:gdLst>
              <a:ahLst/>
              <a:cxnLst>
                <a:cxn ang="0">
                  <a:pos x="connsiteX0" y="connsiteY0"/>
                </a:cxn>
                <a:cxn ang="0">
                  <a:pos x="connsiteX1" y="connsiteY1"/>
                </a:cxn>
                <a:cxn ang="0">
                  <a:pos x="connsiteX2" y="connsiteY2"/>
                </a:cxn>
                <a:cxn ang="0">
                  <a:pos x="connsiteX3" y="connsiteY3"/>
                </a:cxn>
              </a:cxnLst>
              <a:rect l="l" t="t" r="r" b="b"/>
              <a:pathLst>
                <a:path w="340550" h="1034024">
                  <a:moveTo>
                    <a:pt x="0" y="0"/>
                  </a:moveTo>
                  <a:lnTo>
                    <a:pt x="266956" y="0"/>
                  </a:lnTo>
                  <a:cubicBezTo>
                    <a:pt x="307601" y="0"/>
                    <a:pt x="340550" y="32949"/>
                    <a:pt x="340550" y="73594"/>
                  </a:cubicBezTo>
                  <a:lnTo>
                    <a:pt x="340550" y="1034024"/>
                  </a:lnTo>
                  <a:close/>
                </a:path>
              </a:pathLst>
            </a:custGeom>
            <a:solidFill>
              <a:srgbClr val="FFFFFF">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6" name="TextBox 13"/>
          <p:cNvSpPr txBox="1"/>
          <p:nvPr/>
        </p:nvSpPr>
        <p:spPr>
          <a:xfrm>
            <a:off x="6707798" y="2644997"/>
            <a:ext cx="4451746" cy="1015663"/>
          </a:xfrm>
          <a:prstGeom prst="rect">
            <a:avLst/>
          </a:prstGeom>
          <a:noFill/>
        </p:spPr>
        <p:txBody>
          <a:bodyPr wrap="square" rtlCol="0">
            <a:spAutoFit/>
          </a:bodyPr>
          <a:lstStyle/>
          <a:p>
            <a:r>
              <a:rPr lang="zh-CN" altLang="en-US" sz="1200" dirty="0">
                <a:latin typeface="Arial" panose="020B0604020202020204" pitchFamily="34" charset="0"/>
                <a:ea typeface="黑体" panose="02010609060101010101" pitchFamily="49" charset="-122"/>
              </a:rPr>
              <a:t>　</a:t>
            </a:r>
          </a:p>
          <a:p>
            <a:endParaRPr lang="zh-CN" altLang="en-US" sz="1200" dirty="0">
              <a:solidFill>
                <a:srgbClr val="FF00FF"/>
              </a:solidFill>
              <a:latin typeface="Arial" panose="020B0604020202020204" pitchFamily="34" charset="0"/>
              <a:ea typeface="楷体_GB2312" pitchFamily="49" charset="-122"/>
            </a:endParaRPr>
          </a:p>
          <a:p>
            <a:r>
              <a:rPr lang="en-US" altLang="zh-CN" sz="1200" dirty="0">
                <a:solidFill>
                  <a:srgbClr val="FF00FF"/>
                </a:solidFill>
                <a:latin typeface="Arial" panose="020B0604020202020204" pitchFamily="34" charset="0"/>
                <a:ea typeface="楷体_GB2312" pitchFamily="49" charset="-122"/>
              </a:rPr>
              <a:t>UML </a:t>
            </a:r>
            <a:r>
              <a:rPr lang="zh-CN" altLang="en-US" sz="1200" dirty="0">
                <a:solidFill>
                  <a:srgbClr val="FF00FF"/>
                </a:solidFill>
                <a:latin typeface="Arial" panose="020B0604020202020204" pitchFamily="34" charset="0"/>
                <a:ea typeface="黑体" panose="02010609060101010101" pitchFamily="49" charset="-122"/>
              </a:rPr>
              <a:t>（</a:t>
            </a:r>
            <a:r>
              <a:rPr lang="en-US" altLang="zh-CN" sz="1200" dirty="0">
                <a:solidFill>
                  <a:srgbClr val="FF00FF"/>
                </a:solidFill>
                <a:latin typeface="Arial" panose="020B0604020202020204" pitchFamily="34" charset="0"/>
                <a:ea typeface="黑体" panose="02010609060101010101" pitchFamily="49" charset="-122"/>
              </a:rPr>
              <a:t>Unified Modeling Language</a:t>
            </a:r>
            <a:r>
              <a:rPr lang="zh-CN" altLang="en-US" sz="1200" dirty="0">
                <a:solidFill>
                  <a:srgbClr val="FF00FF"/>
                </a:solidFill>
                <a:latin typeface="Arial" panose="020B0604020202020204" pitchFamily="34" charset="0"/>
                <a:ea typeface="黑体" panose="02010609060101010101" pitchFamily="49" charset="-122"/>
              </a:rPr>
              <a:t>）</a:t>
            </a:r>
            <a:r>
              <a:rPr lang="zh-CN" altLang="en-US" sz="1200" dirty="0">
                <a:solidFill>
                  <a:srgbClr val="FF00FF"/>
                </a:solidFill>
                <a:latin typeface="Arial" panose="020B0604020202020204" pitchFamily="34" charset="0"/>
                <a:ea typeface="楷体_GB2312" pitchFamily="49" charset="-122"/>
              </a:rPr>
              <a:t>是用面向对象的方法对软件进行分析、设计的一个工具。</a:t>
            </a:r>
          </a:p>
          <a:p>
            <a:endParaRPr lang="zh-CN" altLang="en-US" sz="1200" dirty="0">
              <a:solidFill>
                <a:srgbClr val="FF00FF"/>
              </a:solidFill>
              <a:latin typeface="Arial" panose="020B0604020202020204" pitchFamily="34" charset="0"/>
              <a:ea typeface="楷体_GB2312" pitchFamily="49" charset="-122"/>
            </a:endParaRPr>
          </a:p>
        </p:txBody>
      </p:sp>
      <p:sp>
        <p:nvSpPr>
          <p:cNvPr id="35" name="矩形 34">
            <a:extLst>
              <a:ext uri="{FF2B5EF4-FFF2-40B4-BE49-F238E27FC236}">
                <a16:creationId xmlns:a16="http://schemas.microsoft.com/office/drawing/2014/main" id="{1362896D-EA18-4D28-90A6-062C1B18DE97}"/>
              </a:ext>
            </a:extLst>
          </p:cNvPr>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spTree>
    <p:extLst>
      <p:ext uri="{BB962C8B-B14F-4D97-AF65-F5344CB8AC3E}">
        <p14:creationId xmlns:p14="http://schemas.microsoft.com/office/powerpoint/2010/main" val="2902752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8" name="圆角矩形 1"/>
          <p:cNvSpPr>
            <a:spLocks noChangeArrowheads="1"/>
          </p:cNvSpPr>
          <p:nvPr/>
        </p:nvSpPr>
        <p:spPr bwMode="auto">
          <a:xfrm>
            <a:off x="0" y="4791865"/>
            <a:ext cx="2151063" cy="1507335"/>
          </a:xfrm>
          <a:prstGeom prst="roundRect">
            <a:avLst>
              <a:gd name="adj" fmla="val 16667"/>
            </a:avLst>
          </a:prstGeom>
          <a:blipFill>
            <a:blip r:embed="rId4"/>
            <a:tile tx="0" ty="0" sx="100000" sy="100000" flip="none" algn="tl"/>
          </a:blipFill>
          <a:ln>
            <a:noFill/>
          </a:ln>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endParaRPr lang="zh-CN" altLang="en-US"/>
          </a:p>
        </p:txBody>
      </p:sp>
      <p:sp>
        <p:nvSpPr>
          <p:cNvPr id="9" name="圆角矩形 9"/>
          <p:cNvSpPr>
            <a:spLocks noChangeArrowheads="1"/>
          </p:cNvSpPr>
          <p:nvPr/>
        </p:nvSpPr>
        <p:spPr bwMode="auto">
          <a:xfrm>
            <a:off x="-1587" y="1023242"/>
            <a:ext cx="2152650" cy="1510487"/>
          </a:xfrm>
          <a:prstGeom prst="roundRect">
            <a:avLst>
              <a:gd name="adj" fmla="val 16667"/>
            </a:avLst>
          </a:prstGeom>
          <a:blipFill>
            <a:blip r:embed="rId4"/>
            <a:tile tx="0" ty="0" sx="100000" sy="100000" flip="none" algn="tl"/>
          </a:blipFill>
          <a:ln>
            <a:noFill/>
          </a:ln>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endParaRPr lang="zh-CN" altLang="en-US"/>
          </a:p>
        </p:txBody>
      </p:sp>
      <p:sp>
        <p:nvSpPr>
          <p:cNvPr id="10" name="圆角矩形 10"/>
          <p:cNvSpPr>
            <a:spLocks noChangeArrowheads="1"/>
          </p:cNvSpPr>
          <p:nvPr/>
        </p:nvSpPr>
        <p:spPr bwMode="auto">
          <a:xfrm>
            <a:off x="10039350" y="1026394"/>
            <a:ext cx="2152650" cy="1507335"/>
          </a:xfrm>
          <a:prstGeom prst="roundRect">
            <a:avLst>
              <a:gd name="adj" fmla="val 16667"/>
            </a:avLst>
          </a:prstGeom>
          <a:blipFill>
            <a:blip r:embed="rId4"/>
            <a:tile tx="0" ty="0" sx="100000" sy="100000" flip="none" algn="tl"/>
          </a:blipFill>
          <a:ln>
            <a:noFill/>
          </a:ln>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endParaRPr lang="zh-CN" altLang="en-US"/>
          </a:p>
        </p:txBody>
      </p:sp>
      <p:sp>
        <p:nvSpPr>
          <p:cNvPr id="11" name="圆角矩形 11"/>
          <p:cNvSpPr>
            <a:spLocks noChangeArrowheads="1"/>
          </p:cNvSpPr>
          <p:nvPr/>
        </p:nvSpPr>
        <p:spPr bwMode="auto">
          <a:xfrm>
            <a:off x="10039350" y="4791864"/>
            <a:ext cx="2152650" cy="1507335"/>
          </a:xfrm>
          <a:prstGeom prst="roundRect">
            <a:avLst>
              <a:gd name="adj" fmla="val 16667"/>
            </a:avLst>
          </a:prstGeom>
          <a:blipFill>
            <a:blip r:embed="rId4"/>
            <a:tile tx="0" ty="0" sx="100000" sy="100000" flip="none" algn="tl"/>
          </a:blipFill>
          <a:ln>
            <a:noFill/>
          </a:ln>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endParaRPr lang="zh-CN" altLang="en-US"/>
          </a:p>
        </p:txBody>
      </p:sp>
      <p:sp>
        <p:nvSpPr>
          <p:cNvPr id="28" name="矩形 27"/>
          <p:cNvSpPr>
            <a:spLocks noChangeArrowheads="1"/>
          </p:cNvSpPr>
          <p:nvPr/>
        </p:nvSpPr>
        <p:spPr bwMode="auto">
          <a:xfrm>
            <a:off x="4579612" y="1558246"/>
            <a:ext cx="21526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600">
                <a:solidFill>
                  <a:srgbClr val="0000CC"/>
                </a:solidFill>
                <a:ea typeface="楷体_GB2312" pitchFamily="49" charset="-122"/>
              </a:rPr>
              <a:t>结构化程序设计思想</a:t>
            </a:r>
            <a:endParaRPr lang="zh-CN" altLang="en-US" sz="1600" dirty="0">
              <a:solidFill>
                <a:srgbClr val="0000CC"/>
              </a:solidFill>
              <a:ea typeface="楷体_GB2312" pitchFamily="49" charset="-122"/>
            </a:endParaRPr>
          </a:p>
        </p:txBody>
      </p:sp>
      <p:pic>
        <p:nvPicPr>
          <p:cNvPr id="33" name="Picture 4">
            <a:extLst>
              <a:ext uri="{FF2B5EF4-FFF2-40B4-BE49-F238E27FC236}">
                <a16:creationId xmlns:a16="http://schemas.microsoft.com/office/drawing/2014/main" id="{0B8BB1E4-CF3D-4434-8447-945B386D50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8773" t="28006" r="20578" b="60637"/>
          <a:stretch>
            <a:fillRect/>
          </a:stretch>
        </p:blipFill>
        <p:spPr bwMode="auto">
          <a:xfrm>
            <a:off x="1685132" y="3978274"/>
            <a:ext cx="8820150" cy="2320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a:extLst>
              <a:ext uri="{FF2B5EF4-FFF2-40B4-BE49-F238E27FC236}">
                <a16:creationId xmlns:a16="http://schemas.microsoft.com/office/drawing/2014/main" id="{D67916E9-B55E-4B5B-83FF-7BA033E4BB57}"/>
              </a:ext>
            </a:extLst>
          </p:cNvPr>
          <p:cNvSpPr/>
          <p:nvPr/>
        </p:nvSpPr>
        <p:spPr>
          <a:xfrm>
            <a:off x="3119483" y="2317571"/>
            <a:ext cx="6096000" cy="1200329"/>
          </a:xfrm>
          <a:prstGeom prst="rect">
            <a:avLst/>
          </a:prstGeom>
        </p:spPr>
        <p:txBody>
          <a:bodyPr>
            <a:spAutoFit/>
          </a:bodyPr>
          <a:lstStyle/>
          <a:p>
            <a:r>
              <a:rPr lang="zh-CN" altLang="en-US" dirty="0">
                <a:ea typeface="楷体_GB2312" pitchFamily="49" charset="-122"/>
              </a:rPr>
              <a:t> 结构化程序设计又称为面向过程的程序设计。它把系统分解为若干功能。在面向过程程序设计中，问题被看作一系列需要完成的任务，函数（在此泛指例程、函数、过程）用于完成这些任务，解决问题的焦点集中于函数。</a:t>
            </a:r>
            <a:endParaRPr lang="zh-CN" altLang="en-US" dirty="0"/>
          </a:p>
        </p:txBody>
      </p:sp>
    </p:spTree>
    <p:extLst>
      <p:ext uri="{BB962C8B-B14F-4D97-AF65-F5344CB8AC3E}">
        <p14:creationId xmlns:p14="http://schemas.microsoft.com/office/powerpoint/2010/main" val="1239220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diamond(in)">
                                      <p:cBhvr>
                                        <p:cTn id="7" dur="2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3" name="矩形 2">
            <a:extLst>
              <a:ext uri="{FF2B5EF4-FFF2-40B4-BE49-F238E27FC236}">
                <a16:creationId xmlns:a16="http://schemas.microsoft.com/office/drawing/2014/main" id="{F6E0C5B2-27C0-43CC-BBE1-EC237A1FC82D}"/>
              </a:ext>
            </a:extLst>
          </p:cNvPr>
          <p:cNvSpPr/>
          <p:nvPr/>
        </p:nvSpPr>
        <p:spPr>
          <a:xfrm>
            <a:off x="588223" y="1605114"/>
            <a:ext cx="2492990" cy="369332"/>
          </a:xfrm>
          <a:prstGeom prst="rect">
            <a:avLst/>
          </a:prstGeom>
        </p:spPr>
        <p:txBody>
          <a:bodyPr wrap="none">
            <a:spAutoFit/>
          </a:bodyPr>
          <a:lstStyle/>
          <a:p>
            <a:r>
              <a:rPr lang="zh-CN" altLang="en-US" dirty="0">
                <a:solidFill>
                  <a:srgbClr val="0000CC"/>
                </a:solidFill>
                <a:ea typeface="楷体_GB2312" pitchFamily="49" charset="-122"/>
              </a:rPr>
              <a:t>面向对象程序设计思想</a:t>
            </a:r>
          </a:p>
        </p:txBody>
      </p:sp>
      <p:pic>
        <p:nvPicPr>
          <p:cNvPr id="9" name="Picture 5">
            <a:extLst>
              <a:ext uri="{FF2B5EF4-FFF2-40B4-BE49-F238E27FC236}">
                <a16:creationId xmlns:a16="http://schemas.microsoft.com/office/drawing/2014/main" id="{514FFF36-2EE5-4B0C-9FE1-A03965666A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8773" t="51207" r="18411" b="24435"/>
          <a:stretch>
            <a:fillRect/>
          </a:stretch>
        </p:blipFill>
        <p:spPr bwMode="auto">
          <a:xfrm>
            <a:off x="4032804" y="1189013"/>
            <a:ext cx="7704138" cy="409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a:extLst>
              <a:ext uri="{FF2B5EF4-FFF2-40B4-BE49-F238E27FC236}">
                <a16:creationId xmlns:a16="http://schemas.microsoft.com/office/drawing/2014/main" id="{E0AC9D51-7625-45EB-9069-3A3A964C84FC}"/>
              </a:ext>
            </a:extLst>
          </p:cNvPr>
          <p:cNvSpPr/>
          <p:nvPr/>
        </p:nvSpPr>
        <p:spPr>
          <a:xfrm>
            <a:off x="477583" y="2156277"/>
            <a:ext cx="2714270" cy="2308324"/>
          </a:xfrm>
          <a:prstGeom prst="rect">
            <a:avLst/>
          </a:prstGeom>
        </p:spPr>
        <p:txBody>
          <a:bodyPr wrap="square">
            <a:spAutoFit/>
          </a:bodyPr>
          <a:lstStyle/>
          <a:p>
            <a:r>
              <a:rPr lang="zh-CN" altLang="en-US" dirty="0">
                <a:ea typeface="楷体_GB2312" pitchFamily="49" charset="-122"/>
              </a:rPr>
              <a:t>       面向对象程序设计的出发点之一就是弥补面向过程程序设计中的一些缺点：对象是程序的基本元素，它将数据和操作紧密地连结在一起，并保护数据不会被外界的函数意外地改变。</a:t>
            </a:r>
            <a:r>
              <a:rPr lang="zh-CN" altLang="en-US" sz="1600" dirty="0"/>
              <a:t> </a:t>
            </a:r>
            <a:endParaRPr lang="zh-CN" altLang="en-US" dirty="0"/>
          </a:p>
        </p:txBody>
      </p:sp>
    </p:spTree>
    <p:extLst>
      <p:ext uri="{BB962C8B-B14F-4D97-AF65-F5344CB8AC3E}">
        <p14:creationId xmlns:p14="http://schemas.microsoft.com/office/powerpoint/2010/main" val="130040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heckerboard(across)">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sp>
        <p:nvSpPr>
          <p:cNvPr id="8" name="矩形 7"/>
          <p:cNvSpPr/>
          <p:nvPr/>
        </p:nvSpPr>
        <p:spPr>
          <a:xfrm>
            <a:off x="878525" y="896024"/>
            <a:ext cx="4569774" cy="967408"/>
          </a:xfrm>
          <a:prstGeom prst="rect">
            <a:avLst/>
          </a:prstGeom>
          <a:solidFill>
            <a:srgbClr val="0070C0"/>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10" name="Shape 182"/>
          <p:cNvSpPr/>
          <p:nvPr/>
        </p:nvSpPr>
        <p:spPr>
          <a:xfrm>
            <a:off x="5673454" y="976329"/>
            <a:ext cx="5561276" cy="923330"/>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lvl1pPr algn="ctr">
              <a:defRPr>
                <a:solidFill>
                  <a:srgbClr val="2E75B6"/>
                </a:solidFill>
                <a:latin typeface="宋体"/>
                <a:ea typeface="宋体"/>
                <a:cs typeface="宋体"/>
                <a:sym typeface="宋体"/>
              </a:defRPr>
            </a:lvl1pPr>
          </a:lstStyle>
          <a:p>
            <a:pPr marL="457200" indent="-457200" algn="l">
              <a:buFont typeface="Arial" panose="020B0604020202020204" pitchFamily="34" charset="0"/>
              <a:buChar char="•"/>
              <a:defRPr>
                <a:latin typeface="+mj-lt"/>
                <a:ea typeface="+mj-ea"/>
                <a:cs typeface="+mj-cs"/>
                <a:sym typeface="Arial"/>
              </a:defRPr>
            </a:pPr>
            <a:r>
              <a:rPr lang="zh-CN" altLang="en-US" dirty="0">
                <a:solidFill>
                  <a:schemeClr val="bg2">
                    <a:lumMod val="75000"/>
                  </a:schemeClr>
                </a:solidFill>
                <a:latin typeface="华康俪金黑W8(P)" panose="020B0800000000000000" pitchFamily="34" charset="-122"/>
                <a:ea typeface="华康俪金黑W8(P)" panose="020B0800000000000000" pitchFamily="34" charset="-122"/>
              </a:rPr>
              <a:t>忽略掉事物中与当前目标无关的非本质特性，强调与当前事物相关的特性，并将事物正确的归类，得出事物的抽象模型，为对象的重用提供了保证。</a:t>
            </a:r>
          </a:p>
        </p:txBody>
      </p:sp>
      <p:cxnSp>
        <p:nvCxnSpPr>
          <p:cNvPr id="11" name="直接连接符 10"/>
          <p:cNvCxnSpPr/>
          <p:nvPr/>
        </p:nvCxnSpPr>
        <p:spPr>
          <a:xfrm>
            <a:off x="2121538" y="1041796"/>
            <a:ext cx="0" cy="753430"/>
          </a:xfrm>
          <a:prstGeom prst="line">
            <a:avLst/>
          </a:prstGeom>
          <a:noFill/>
          <a:ln w="12700" cap="flat">
            <a:solidFill>
              <a:schemeClr val="bg1"/>
            </a:solidFill>
            <a:prstDash val="solid"/>
            <a:miter lim="800000"/>
          </a:ln>
          <a:effectLst/>
          <a:sp3d/>
        </p:spPr>
        <p:style>
          <a:lnRef idx="0">
            <a:scrgbClr r="0" g="0" b="0"/>
          </a:lnRef>
          <a:fillRef idx="0">
            <a:scrgbClr r="0" g="0" b="0"/>
          </a:fillRef>
          <a:effectRef idx="0">
            <a:scrgbClr r="0" g="0" b="0"/>
          </a:effectRef>
          <a:fontRef idx="none"/>
        </p:style>
      </p:cxnSp>
      <p:sp>
        <p:nvSpPr>
          <p:cNvPr id="12" name="矩形 11"/>
          <p:cNvSpPr/>
          <p:nvPr/>
        </p:nvSpPr>
        <p:spPr>
          <a:xfrm>
            <a:off x="878525" y="2343031"/>
            <a:ext cx="4569773" cy="967408"/>
          </a:xfrm>
          <a:prstGeom prst="rect">
            <a:avLst/>
          </a:prstGeom>
          <a:solidFill>
            <a:srgbClr val="0070C0"/>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15" name="Shape 186"/>
          <p:cNvSpPr/>
          <p:nvPr/>
        </p:nvSpPr>
        <p:spPr>
          <a:xfrm>
            <a:off x="1148652" y="2548715"/>
            <a:ext cx="565151" cy="615951"/>
          </a:xfrm>
          <a:custGeom>
            <a:avLst/>
            <a:gdLst/>
            <a:ahLst/>
            <a:cxnLst>
              <a:cxn ang="0">
                <a:pos x="wd2" y="hd2"/>
              </a:cxn>
              <a:cxn ang="5400000">
                <a:pos x="wd2" y="hd2"/>
              </a:cxn>
              <a:cxn ang="10800000">
                <a:pos x="wd2" y="hd2"/>
              </a:cxn>
              <a:cxn ang="16200000">
                <a:pos x="wd2" y="hd2"/>
              </a:cxn>
            </a:cxnLst>
            <a:rect l="0" t="0" r="r" b="b"/>
            <a:pathLst>
              <a:path w="21600" h="21600" extrusionOk="0">
                <a:moveTo>
                  <a:pt x="6380" y="17996"/>
                </a:moveTo>
                <a:cubicBezTo>
                  <a:pt x="8969" y="17996"/>
                  <a:pt x="8969" y="17996"/>
                  <a:pt x="8969" y="17996"/>
                </a:cubicBezTo>
                <a:cubicBezTo>
                  <a:pt x="5607" y="21600"/>
                  <a:pt x="5607" y="21600"/>
                  <a:pt x="5607" y="21600"/>
                </a:cubicBezTo>
                <a:cubicBezTo>
                  <a:pt x="3018" y="21600"/>
                  <a:pt x="3018" y="21600"/>
                  <a:pt x="3018" y="21600"/>
                </a:cubicBezTo>
                <a:lnTo>
                  <a:pt x="6380" y="17996"/>
                </a:lnTo>
                <a:close/>
                <a:moveTo>
                  <a:pt x="15706" y="5400"/>
                </a:moveTo>
                <a:cubicBezTo>
                  <a:pt x="7853" y="5400"/>
                  <a:pt x="7853" y="5400"/>
                  <a:pt x="7853" y="5400"/>
                </a:cubicBezTo>
                <a:cubicBezTo>
                  <a:pt x="7853" y="6304"/>
                  <a:pt x="7853" y="6304"/>
                  <a:pt x="7853" y="6304"/>
                </a:cubicBezTo>
                <a:cubicBezTo>
                  <a:pt x="15706" y="6304"/>
                  <a:pt x="15706" y="6304"/>
                  <a:pt x="15706" y="6304"/>
                </a:cubicBezTo>
                <a:cubicBezTo>
                  <a:pt x="15706" y="5400"/>
                  <a:pt x="15706" y="5400"/>
                  <a:pt x="15706" y="5400"/>
                </a:cubicBezTo>
                <a:close/>
                <a:moveTo>
                  <a:pt x="9813" y="21600"/>
                </a:moveTo>
                <a:cubicBezTo>
                  <a:pt x="11787" y="21600"/>
                  <a:pt x="11787" y="21600"/>
                  <a:pt x="11787" y="21600"/>
                </a:cubicBezTo>
                <a:cubicBezTo>
                  <a:pt x="11787" y="17996"/>
                  <a:pt x="11787" y="17996"/>
                  <a:pt x="11787" y="17996"/>
                </a:cubicBezTo>
                <a:cubicBezTo>
                  <a:pt x="9813" y="17996"/>
                  <a:pt x="9813" y="17996"/>
                  <a:pt x="9813" y="17996"/>
                </a:cubicBezTo>
                <a:cubicBezTo>
                  <a:pt x="9813" y="21600"/>
                  <a:pt x="9813" y="21600"/>
                  <a:pt x="9813" y="21600"/>
                </a:cubicBezTo>
                <a:close/>
                <a:moveTo>
                  <a:pt x="12617" y="17996"/>
                </a:moveTo>
                <a:cubicBezTo>
                  <a:pt x="15978" y="21600"/>
                  <a:pt x="15978" y="21600"/>
                  <a:pt x="15978" y="21600"/>
                </a:cubicBezTo>
                <a:cubicBezTo>
                  <a:pt x="18567" y="21600"/>
                  <a:pt x="18567" y="21600"/>
                  <a:pt x="18567" y="21600"/>
                </a:cubicBezTo>
                <a:cubicBezTo>
                  <a:pt x="15206" y="17996"/>
                  <a:pt x="15206" y="17996"/>
                  <a:pt x="15206" y="17996"/>
                </a:cubicBezTo>
                <a:cubicBezTo>
                  <a:pt x="12617" y="17996"/>
                  <a:pt x="12617" y="17996"/>
                  <a:pt x="12617" y="17996"/>
                </a:cubicBezTo>
                <a:close/>
                <a:moveTo>
                  <a:pt x="12760" y="10800"/>
                </a:moveTo>
                <a:cubicBezTo>
                  <a:pt x="7853" y="10800"/>
                  <a:pt x="7853" y="10800"/>
                  <a:pt x="7853" y="10800"/>
                </a:cubicBezTo>
                <a:cubicBezTo>
                  <a:pt x="7853" y="11704"/>
                  <a:pt x="7853" y="11704"/>
                  <a:pt x="7853" y="11704"/>
                </a:cubicBezTo>
                <a:cubicBezTo>
                  <a:pt x="12760" y="11704"/>
                  <a:pt x="12760" y="11704"/>
                  <a:pt x="12760" y="11704"/>
                </a:cubicBezTo>
                <a:cubicBezTo>
                  <a:pt x="12760" y="10800"/>
                  <a:pt x="12760" y="10800"/>
                  <a:pt x="12760" y="10800"/>
                </a:cubicBezTo>
                <a:close/>
                <a:moveTo>
                  <a:pt x="15706" y="9004"/>
                </a:moveTo>
                <a:cubicBezTo>
                  <a:pt x="7853" y="9004"/>
                  <a:pt x="7853" y="9004"/>
                  <a:pt x="7853" y="9004"/>
                </a:cubicBezTo>
                <a:cubicBezTo>
                  <a:pt x="7853" y="9896"/>
                  <a:pt x="7853" y="9896"/>
                  <a:pt x="7853" y="9896"/>
                </a:cubicBezTo>
                <a:cubicBezTo>
                  <a:pt x="15706" y="9896"/>
                  <a:pt x="15706" y="9896"/>
                  <a:pt x="15706" y="9896"/>
                </a:cubicBezTo>
                <a:cubicBezTo>
                  <a:pt x="15706" y="9004"/>
                  <a:pt x="15706" y="9004"/>
                  <a:pt x="15706" y="9004"/>
                </a:cubicBezTo>
                <a:close/>
                <a:moveTo>
                  <a:pt x="15706" y="7196"/>
                </a:moveTo>
                <a:cubicBezTo>
                  <a:pt x="7853" y="7196"/>
                  <a:pt x="7853" y="7196"/>
                  <a:pt x="7853" y="7196"/>
                </a:cubicBezTo>
                <a:cubicBezTo>
                  <a:pt x="7853" y="8100"/>
                  <a:pt x="7853" y="8100"/>
                  <a:pt x="7853" y="8100"/>
                </a:cubicBezTo>
                <a:cubicBezTo>
                  <a:pt x="15706" y="8100"/>
                  <a:pt x="15706" y="8100"/>
                  <a:pt x="15706" y="8100"/>
                </a:cubicBezTo>
                <a:cubicBezTo>
                  <a:pt x="15706" y="7196"/>
                  <a:pt x="15706" y="7196"/>
                  <a:pt x="15706" y="7196"/>
                </a:cubicBezTo>
                <a:close/>
                <a:moveTo>
                  <a:pt x="21600" y="2700"/>
                </a:moveTo>
                <a:cubicBezTo>
                  <a:pt x="20627" y="2700"/>
                  <a:pt x="20627" y="2700"/>
                  <a:pt x="20627" y="2700"/>
                </a:cubicBezTo>
                <a:cubicBezTo>
                  <a:pt x="20627" y="9896"/>
                  <a:pt x="20627" y="9896"/>
                  <a:pt x="20627" y="9896"/>
                </a:cubicBezTo>
                <a:cubicBezTo>
                  <a:pt x="20627" y="11364"/>
                  <a:pt x="15706" y="16200"/>
                  <a:pt x="13747" y="16200"/>
                </a:cubicBezTo>
                <a:cubicBezTo>
                  <a:pt x="973" y="16200"/>
                  <a:pt x="973" y="16200"/>
                  <a:pt x="973" y="16200"/>
                </a:cubicBezTo>
                <a:cubicBezTo>
                  <a:pt x="973" y="2700"/>
                  <a:pt x="973" y="2700"/>
                  <a:pt x="973" y="2700"/>
                </a:cubicBezTo>
                <a:cubicBezTo>
                  <a:pt x="0" y="2700"/>
                  <a:pt x="0" y="2700"/>
                  <a:pt x="0" y="2700"/>
                </a:cubicBezTo>
                <a:cubicBezTo>
                  <a:pt x="0" y="0"/>
                  <a:pt x="0" y="0"/>
                  <a:pt x="0" y="0"/>
                </a:cubicBezTo>
                <a:cubicBezTo>
                  <a:pt x="21600" y="0"/>
                  <a:pt x="21600" y="0"/>
                  <a:pt x="21600" y="0"/>
                </a:cubicBezTo>
                <a:cubicBezTo>
                  <a:pt x="21600" y="2700"/>
                  <a:pt x="21600" y="2700"/>
                  <a:pt x="21600" y="2700"/>
                </a:cubicBezTo>
                <a:close/>
                <a:moveTo>
                  <a:pt x="18653" y="2700"/>
                </a:moveTo>
                <a:cubicBezTo>
                  <a:pt x="2947" y="2700"/>
                  <a:pt x="2947" y="2700"/>
                  <a:pt x="2947" y="2700"/>
                </a:cubicBezTo>
                <a:cubicBezTo>
                  <a:pt x="2947" y="14404"/>
                  <a:pt x="2947" y="14404"/>
                  <a:pt x="2947" y="14404"/>
                </a:cubicBezTo>
                <a:cubicBezTo>
                  <a:pt x="2947" y="14404"/>
                  <a:pt x="12731" y="14404"/>
                  <a:pt x="13432" y="14404"/>
                </a:cubicBezTo>
                <a:cubicBezTo>
                  <a:pt x="15478" y="14404"/>
                  <a:pt x="14734" y="10800"/>
                  <a:pt x="14734" y="10800"/>
                </a:cubicBezTo>
                <a:cubicBezTo>
                  <a:pt x="14734" y="10800"/>
                  <a:pt x="18653" y="11547"/>
                  <a:pt x="18653" y="9699"/>
                </a:cubicBezTo>
                <a:cubicBezTo>
                  <a:pt x="18653" y="9096"/>
                  <a:pt x="18653" y="2700"/>
                  <a:pt x="18653" y="2700"/>
                </a:cubicBezTo>
                <a:close/>
                <a:moveTo>
                  <a:pt x="6866" y="5400"/>
                </a:moveTo>
                <a:cubicBezTo>
                  <a:pt x="5894" y="5400"/>
                  <a:pt x="5894" y="5400"/>
                  <a:pt x="5894" y="5400"/>
                </a:cubicBezTo>
                <a:cubicBezTo>
                  <a:pt x="5894" y="6304"/>
                  <a:pt x="5894" y="6304"/>
                  <a:pt x="5894" y="6304"/>
                </a:cubicBezTo>
                <a:cubicBezTo>
                  <a:pt x="6866" y="6304"/>
                  <a:pt x="6866" y="6304"/>
                  <a:pt x="6866" y="6304"/>
                </a:cubicBezTo>
                <a:cubicBezTo>
                  <a:pt x="6866" y="5400"/>
                  <a:pt x="6866" y="5400"/>
                  <a:pt x="6866" y="5400"/>
                </a:cubicBezTo>
                <a:close/>
                <a:moveTo>
                  <a:pt x="6866" y="7196"/>
                </a:moveTo>
                <a:cubicBezTo>
                  <a:pt x="5894" y="7196"/>
                  <a:pt x="5894" y="7196"/>
                  <a:pt x="5894" y="7196"/>
                </a:cubicBezTo>
                <a:cubicBezTo>
                  <a:pt x="5894" y="8100"/>
                  <a:pt x="5894" y="8100"/>
                  <a:pt x="5894" y="8100"/>
                </a:cubicBezTo>
                <a:cubicBezTo>
                  <a:pt x="6866" y="8100"/>
                  <a:pt x="6866" y="8100"/>
                  <a:pt x="6866" y="8100"/>
                </a:cubicBezTo>
                <a:cubicBezTo>
                  <a:pt x="6866" y="7196"/>
                  <a:pt x="6866" y="7196"/>
                  <a:pt x="6866" y="7196"/>
                </a:cubicBezTo>
                <a:close/>
                <a:moveTo>
                  <a:pt x="6866" y="9004"/>
                </a:moveTo>
                <a:cubicBezTo>
                  <a:pt x="5894" y="9004"/>
                  <a:pt x="5894" y="9004"/>
                  <a:pt x="5894" y="9004"/>
                </a:cubicBezTo>
                <a:cubicBezTo>
                  <a:pt x="5894" y="9896"/>
                  <a:pt x="5894" y="9896"/>
                  <a:pt x="5894" y="9896"/>
                </a:cubicBezTo>
                <a:cubicBezTo>
                  <a:pt x="6866" y="9896"/>
                  <a:pt x="6866" y="9896"/>
                  <a:pt x="6866" y="9896"/>
                </a:cubicBezTo>
                <a:cubicBezTo>
                  <a:pt x="6866" y="9004"/>
                  <a:pt x="6866" y="9004"/>
                  <a:pt x="6866" y="9004"/>
                </a:cubicBezTo>
                <a:close/>
                <a:moveTo>
                  <a:pt x="6866" y="10800"/>
                </a:moveTo>
                <a:cubicBezTo>
                  <a:pt x="5894" y="10800"/>
                  <a:pt x="5894" y="10800"/>
                  <a:pt x="5894" y="10800"/>
                </a:cubicBezTo>
                <a:cubicBezTo>
                  <a:pt x="5894" y="11704"/>
                  <a:pt x="5894" y="11704"/>
                  <a:pt x="5894" y="11704"/>
                </a:cubicBezTo>
                <a:cubicBezTo>
                  <a:pt x="6866" y="11704"/>
                  <a:pt x="6866" y="11704"/>
                  <a:pt x="6866" y="11704"/>
                </a:cubicBezTo>
                <a:cubicBezTo>
                  <a:pt x="6866" y="10800"/>
                  <a:pt x="6866" y="10800"/>
                  <a:pt x="6866" y="10800"/>
                </a:cubicBezTo>
                <a:close/>
              </a:path>
            </a:pathLst>
          </a:custGeom>
          <a:solidFill>
            <a:srgbClr val="FFFFFF"/>
          </a:solidFill>
          <a:ln w="12700">
            <a:miter lim="400000"/>
          </a:ln>
        </p:spPr>
        <p:txBody>
          <a:bodyPr lIns="45719" rIns="45719"/>
          <a:lstStyle/>
          <a:p>
            <a:pPr>
              <a:defRPr>
                <a:latin typeface="+mj-lt"/>
                <a:ea typeface="+mj-ea"/>
                <a:cs typeface="+mj-cs"/>
                <a:sym typeface="Arial"/>
              </a:defRPr>
            </a:pPr>
            <a:endParaRPr/>
          </a:p>
        </p:txBody>
      </p:sp>
      <p:cxnSp>
        <p:nvCxnSpPr>
          <p:cNvPr id="16" name="直接连接符 15"/>
          <p:cNvCxnSpPr/>
          <p:nvPr/>
        </p:nvCxnSpPr>
        <p:spPr>
          <a:xfrm>
            <a:off x="2121538" y="2488803"/>
            <a:ext cx="0" cy="753430"/>
          </a:xfrm>
          <a:prstGeom prst="line">
            <a:avLst/>
          </a:prstGeom>
          <a:noFill/>
          <a:ln w="12700" cap="flat">
            <a:solidFill>
              <a:schemeClr val="bg1"/>
            </a:solidFill>
            <a:prstDash val="solid"/>
            <a:miter lim="800000"/>
          </a:ln>
          <a:effectLst/>
          <a:sp3d/>
        </p:spPr>
        <p:style>
          <a:lnRef idx="0">
            <a:scrgbClr r="0" g="0" b="0"/>
          </a:lnRef>
          <a:fillRef idx="0">
            <a:scrgbClr r="0" g="0" b="0"/>
          </a:fillRef>
          <a:effectRef idx="0">
            <a:scrgbClr r="0" g="0" b="0"/>
          </a:effectRef>
          <a:fontRef idx="none"/>
        </p:style>
      </p:cxnSp>
      <p:sp>
        <p:nvSpPr>
          <p:cNvPr id="17" name="矩形 16"/>
          <p:cNvSpPr/>
          <p:nvPr/>
        </p:nvSpPr>
        <p:spPr>
          <a:xfrm>
            <a:off x="840356" y="3832901"/>
            <a:ext cx="4569772" cy="967408"/>
          </a:xfrm>
          <a:prstGeom prst="rect">
            <a:avLst/>
          </a:prstGeom>
          <a:solidFill>
            <a:srgbClr val="0070C0"/>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cxnSp>
        <p:nvCxnSpPr>
          <p:cNvPr id="20" name="直接连接符 19"/>
          <p:cNvCxnSpPr/>
          <p:nvPr/>
        </p:nvCxnSpPr>
        <p:spPr>
          <a:xfrm>
            <a:off x="2083368" y="3978673"/>
            <a:ext cx="0" cy="753430"/>
          </a:xfrm>
          <a:prstGeom prst="line">
            <a:avLst/>
          </a:prstGeom>
          <a:noFill/>
          <a:ln w="12700" cap="flat">
            <a:solidFill>
              <a:schemeClr val="bg1"/>
            </a:solidFill>
            <a:prstDash val="solid"/>
            <a:miter lim="800000"/>
          </a:ln>
          <a:effectLst/>
          <a:sp3d/>
        </p:spPr>
        <p:style>
          <a:lnRef idx="0">
            <a:scrgbClr r="0" g="0" b="0"/>
          </a:lnRef>
          <a:fillRef idx="0">
            <a:scrgbClr r="0" g="0" b="0"/>
          </a:fillRef>
          <a:effectRef idx="0">
            <a:scrgbClr r="0" g="0" b="0"/>
          </a:effectRef>
          <a:fontRef idx="none"/>
        </p:style>
      </p:cxnSp>
      <p:sp>
        <p:nvSpPr>
          <p:cNvPr id="21" name="Freeform 127"/>
          <p:cNvSpPr>
            <a:spLocks/>
          </p:cNvSpPr>
          <p:nvPr/>
        </p:nvSpPr>
        <p:spPr bwMode="auto">
          <a:xfrm>
            <a:off x="1256392" y="1127727"/>
            <a:ext cx="457411" cy="504000"/>
          </a:xfrm>
          <a:custGeom>
            <a:avLst/>
            <a:gdLst/>
            <a:ahLst/>
            <a:cxnLst>
              <a:cxn ang="0">
                <a:pos x="40" y="55"/>
              </a:cxn>
              <a:cxn ang="0">
                <a:pos x="32" y="51"/>
              </a:cxn>
              <a:cxn ang="0">
                <a:pos x="4" y="24"/>
              </a:cxn>
              <a:cxn ang="0">
                <a:pos x="0" y="14"/>
              </a:cxn>
              <a:cxn ang="0">
                <a:pos x="13" y="0"/>
              </a:cxn>
              <a:cxn ang="0">
                <a:pos x="23" y="5"/>
              </a:cxn>
              <a:cxn ang="0">
                <a:pos x="45" y="26"/>
              </a:cxn>
              <a:cxn ang="0">
                <a:pos x="45" y="27"/>
              </a:cxn>
              <a:cxn ang="0">
                <a:pos x="42" y="30"/>
              </a:cxn>
              <a:cxn ang="0">
                <a:pos x="42" y="29"/>
              </a:cxn>
              <a:cxn ang="0">
                <a:pos x="20" y="8"/>
              </a:cxn>
              <a:cxn ang="0">
                <a:pos x="13" y="5"/>
              </a:cxn>
              <a:cxn ang="0">
                <a:pos x="4" y="14"/>
              </a:cxn>
              <a:cxn ang="0">
                <a:pos x="7" y="21"/>
              </a:cxn>
              <a:cxn ang="0">
                <a:pos x="35" y="48"/>
              </a:cxn>
              <a:cxn ang="0">
                <a:pos x="40" y="50"/>
              </a:cxn>
              <a:cxn ang="0">
                <a:pos x="45" y="45"/>
              </a:cxn>
              <a:cxn ang="0">
                <a:pos x="43" y="40"/>
              </a:cxn>
              <a:cxn ang="0">
                <a:pos x="22" y="19"/>
              </a:cxn>
              <a:cxn ang="0">
                <a:pos x="20" y="18"/>
              </a:cxn>
              <a:cxn ang="0">
                <a:pos x="18" y="21"/>
              </a:cxn>
              <a:cxn ang="0">
                <a:pos x="19" y="23"/>
              </a:cxn>
              <a:cxn ang="0">
                <a:pos x="33" y="38"/>
              </a:cxn>
              <a:cxn ang="0">
                <a:pos x="34" y="38"/>
              </a:cxn>
              <a:cxn ang="0">
                <a:pos x="31" y="41"/>
              </a:cxn>
              <a:cxn ang="0">
                <a:pos x="30" y="41"/>
              </a:cxn>
              <a:cxn ang="0">
                <a:pos x="16" y="26"/>
              </a:cxn>
              <a:cxn ang="0">
                <a:pos x="13" y="21"/>
              </a:cxn>
              <a:cxn ang="0">
                <a:pos x="20" y="14"/>
              </a:cxn>
              <a:cxn ang="0">
                <a:pos x="26" y="16"/>
              </a:cxn>
              <a:cxn ang="0">
                <a:pos x="46" y="37"/>
              </a:cxn>
              <a:cxn ang="0">
                <a:pos x="50" y="45"/>
              </a:cxn>
              <a:cxn ang="0">
                <a:pos x="40" y="55"/>
              </a:cxn>
            </a:cxnLst>
            <a:rect l="0" t="0" r="r" b="b"/>
            <a:pathLst>
              <a:path w="50" h="55">
                <a:moveTo>
                  <a:pt x="40" y="55"/>
                </a:moveTo>
                <a:cubicBezTo>
                  <a:pt x="37" y="55"/>
                  <a:pt x="34" y="54"/>
                  <a:pt x="32" y="51"/>
                </a:cubicBezTo>
                <a:cubicBezTo>
                  <a:pt x="4" y="24"/>
                  <a:pt x="4" y="24"/>
                  <a:pt x="4" y="24"/>
                </a:cubicBezTo>
                <a:cubicBezTo>
                  <a:pt x="1" y="21"/>
                  <a:pt x="0" y="18"/>
                  <a:pt x="0" y="14"/>
                </a:cubicBezTo>
                <a:cubicBezTo>
                  <a:pt x="0" y="7"/>
                  <a:pt x="6" y="0"/>
                  <a:pt x="13" y="0"/>
                </a:cubicBezTo>
                <a:cubicBezTo>
                  <a:pt x="17" y="0"/>
                  <a:pt x="21" y="2"/>
                  <a:pt x="23" y="5"/>
                </a:cubicBezTo>
                <a:cubicBezTo>
                  <a:pt x="45" y="26"/>
                  <a:pt x="45" y="26"/>
                  <a:pt x="45" y="26"/>
                </a:cubicBezTo>
                <a:cubicBezTo>
                  <a:pt x="45" y="26"/>
                  <a:pt x="45" y="27"/>
                  <a:pt x="45" y="27"/>
                </a:cubicBezTo>
                <a:cubicBezTo>
                  <a:pt x="45" y="28"/>
                  <a:pt x="43" y="30"/>
                  <a:pt x="42" y="30"/>
                </a:cubicBezTo>
                <a:cubicBezTo>
                  <a:pt x="42" y="30"/>
                  <a:pt x="42" y="30"/>
                  <a:pt x="42" y="29"/>
                </a:cubicBezTo>
                <a:cubicBezTo>
                  <a:pt x="20" y="8"/>
                  <a:pt x="20" y="8"/>
                  <a:pt x="20" y="8"/>
                </a:cubicBezTo>
                <a:cubicBezTo>
                  <a:pt x="18" y="6"/>
                  <a:pt x="16" y="5"/>
                  <a:pt x="13" y="5"/>
                </a:cubicBezTo>
                <a:cubicBezTo>
                  <a:pt x="8" y="5"/>
                  <a:pt x="4" y="9"/>
                  <a:pt x="4" y="14"/>
                </a:cubicBezTo>
                <a:cubicBezTo>
                  <a:pt x="4" y="16"/>
                  <a:pt x="5" y="19"/>
                  <a:pt x="7" y="21"/>
                </a:cubicBezTo>
                <a:cubicBezTo>
                  <a:pt x="35" y="48"/>
                  <a:pt x="35" y="48"/>
                  <a:pt x="35" y="48"/>
                </a:cubicBezTo>
                <a:cubicBezTo>
                  <a:pt x="36" y="50"/>
                  <a:pt x="38" y="50"/>
                  <a:pt x="40" y="50"/>
                </a:cubicBezTo>
                <a:cubicBezTo>
                  <a:pt x="43" y="50"/>
                  <a:pt x="45" y="48"/>
                  <a:pt x="45" y="45"/>
                </a:cubicBezTo>
                <a:cubicBezTo>
                  <a:pt x="45" y="43"/>
                  <a:pt x="44" y="41"/>
                  <a:pt x="43" y="40"/>
                </a:cubicBezTo>
                <a:cubicBezTo>
                  <a:pt x="22" y="19"/>
                  <a:pt x="22" y="19"/>
                  <a:pt x="22" y="19"/>
                </a:cubicBezTo>
                <a:cubicBezTo>
                  <a:pt x="22" y="19"/>
                  <a:pt x="21" y="18"/>
                  <a:pt x="20" y="18"/>
                </a:cubicBezTo>
                <a:cubicBezTo>
                  <a:pt x="19" y="18"/>
                  <a:pt x="18" y="19"/>
                  <a:pt x="18" y="21"/>
                </a:cubicBezTo>
                <a:cubicBezTo>
                  <a:pt x="18" y="22"/>
                  <a:pt x="18" y="22"/>
                  <a:pt x="19" y="23"/>
                </a:cubicBezTo>
                <a:cubicBezTo>
                  <a:pt x="33" y="38"/>
                  <a:pt x="33" y="38"/>
                  <a:pt x="33" y="38"/>
                </a:cubicBezTo>
                <a:cubicBezTo>
                  <a:pt x="34" y="38"/>
                  <a:pt x="34" y="38"/>
                  <a:pt x="34" y="38"/>
                </a:cubicBezTo>
                <a:cubicBezTo>
                  <a:pt x="34" y="39"/>
                  <a:pt x="32" y="41"/>
                  <a:pt x="31" y="41"/>
                </a:cubicBezTo>
                <a:cubicBezTo>
                  <a:pt x="31" y="41"/>
                  <a:pt x="30" y="41"/>
                  <a:pt x="30" y="41"/>
                </a:cubicBezTo>
                <a:cubicBezTo>
                  <a:pt x="16" y="26"/>
                  <a:pt x="16" y="26"/>
                  <a:pt x="16" y="26"/>
                </a:cubicBezTo>
                <a:cubicBezTo>
                  <a:pt x="14" y="25"/>
                  <a:pt x="13" y="23"/>
                  <a:pt x="13" y="21"/>
                </a:cubicBezTo>
                <a:cubicBezTo>
                  <a:pt x="13" y="17"/>
                  <a:pt x="16" y="14"/>
                  <a:pt x="20" y="14"/>
                </a:cubicBezTo>
                <a:cubicBezTo>
                  <a:pt x="22" y="14"/>
                  <a:pt x="24" y="15"/>
                  <a:pt x="26" y="16"/>
                </a:cubicBezTo>
                <a:cubicBezTo>
                  <a:pt x="46" y="37"/>
                  <a:pt x="46" y="37"/>
                  <a:pt x="46" y="37"/>
                </a:cubicBezTo>
                <a:cubicBezTo>
                  <a:pt x="49" y="39"/>
                  <a:pt x="50" y="42"/>
                  <a:pt x="50" y="45"/>
                </a:cubicBezTo>
                <a:cubicBezTo>
                  <a:pt x="50" y="51"/>
                  <a:pt x="46" y="55"/>
                  <a:pt x="40" y="55"/>
                </a:cubicBezTo>
                <a:close/>
              </a:path>
            </a:pathLst>
          </a:custGeom>
          <a:solidFill>
            <a:schemeClr val="bg1"/>
          </a:solidFill>
          <a:ln w="9525">
            <a:noFill/>
            <a:round/>
            <a:headEnd/>
            <a:tailEnd/>
          </a:ln>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mn-ea"/>
              <a:sym typeface="黑体" panose="02010609060101010101" pitchFamily="49" charset="-122"/>
            </a:endParaRPr>
          </a:p>
        </p:txBody>
      </p:sp>
      <p:sp>
        <p:nvSpPr>
          <p:cNvPr id="22" name="Freeform 20"/>
          <p:cNvSpPr>
            <a:spLocks noEditPoints="1"/>
          </p:cNvSpPr>
          <p:nvPr/>
        </p:nvSpPr>
        <p:spPr bwMode="auto">
          <a:xfrm>
            <a:off x="1097453" y="4066628"/>
            <a:ext cx="698948" cy="499951"/>
          </a:xfrm>
          <a:custGeom>
            <a:avLst/>
            <a:gdLst>
              <a:gd name="T0" fmla="*/ 2821 w 2821"/>
              <a:gd name="T1" fmla="*/ 623 h 1889"/>
              <a:gd name="T2" fmla="*/ 2817 w 2821"/>
              <a:gd name="T3" fmla="*/ 621 h 1889"/>
              <a:gd name="T4" fmla="*/ 2817 w 2821"/>
              <a:gd name="T5" fmla="*/ 621 h 1889"/>
              <a:gd name="T6" fmla="*/ 1409 w 2821"/>
              <a:gd name="T7" fmla="*/ 0 h 1889"/>
              <a:gd name="T8" fmla="*/ 464 w 2821"/>
              <a:gd name="T9" fmla="*/ 417 h 1889"/>
              <a:gd name="T10" fmla="*/ 397 w 2821"/>
              <a:gd name="T11" fmla="*/ 391 h 1889"/>
              <a:gd name="T12" fmla="*/ 294 w 2821"/>
              <a:gd name="T13" fmla="*/ 492 h 1889"/>
              <a:gd name="T14" fmla="*/ 0 w 2821"/>
              <a:gd name="T15" fmla="*/ 621 h 1889"/>
              <a:gd name="T16" fmla="*/ 293 w 2821"/>
              <a:gd name="T17" fmla="*/ 750 h 1889"/>
              <a:gd name="T18" fmla="*/ 293 w 2821"/>
              <a:gd name="T19" fmla="*/ 1170 h 1889"/>
              <a:gd name="T20" fmla="*/ 237 w 2821"/>
              <a:gd name="T21" fmla="*/ 1170 h 1889"/>
              <a:gd name="T22" fmla="*/ 179 w 2821"/>
              <a:gd name="T23" fmla="*/ 1877 h 1889"/>
              <a:gd name="T24" fmla="*/ 504 w 2821"/>
              <a:gd name="T25" fmla="*/ 1877 h 1889"/>
              <a:gd name="T26" fmla="*/ 446 w 2821"/>
              <a:gd name="T27" fmla="*/ 1170 h 1889"/>
              <a:gd name="T28" fmla="*/ 391 w 2821"/>
              <a:gd name="T29" fmla="*/ 1170 h 1889"/>
              <a:gd name="T30" fmla="*/ 391 w 2821"/>
              <a:gd name="T31" fmla="*/ 793 h 1889"/>
              <a:gd name="T32" fmla="*/ 468 w 2821"/>
              <a:gd name="T33" fmla="*/ 827 h 1889"/>
              <a:gd name="T34" fmla="*/ 468 w 2821"/>
              <a:gd name="T35" fmla="*/ 827 h 1889"/>
              <a:gd name="T36" fmla="*/ 638 w 2821"/>
              <a:gd name="T37" fmla="*/ 903 h 1889"/>
              <a:gd name="T38" fmla="*/ 638 w 2821"/>
              <a:gd name="T39" fmla="*/ 1450 h 1889"/>
              <a:gd name="T40" fmla="*/ 1409 w 2821"/>
              <a:gd name="T41" fmla="*/ 1889 h 1889"/>
              <a:gd name="T42" fmla="*/ 2179 w 2821"/>
              <a:gd name="T43" fmla="*/ 1450 h 1889"/>
              <a:gd name="T44" fmla="*/ 2179 w 2821"/>
              <a:gd name="T45" fmla="*/ 906 h 1889"/>
              <a:gd name="T46" fmla="*/ 2821 w 2821"/>
              <a:gd name="T47" fmla="*/ 623 h 1889"/>
              <a:gd name="T48" fmla="*/ 2034 w 2821"/>
              <a:gd name="T49" fmla="*/ 1427 h 1889"/>
              <a:gd name="T50" fmla="*/ 1409 w 2821"/>
              <a:gd name="T51" fmla="*/ 1704 h 1889"/>
              <a:gd name="T52" fmla="*/ 784 w 2821"/>
              <a:gd name="T53" fmla="*/ 1427 h 1889"/>
              <a:gd name="T54" fmla="*/ 784 w 2821"/>
              <a:gd name="T55" fmla="*/ 967 h 1889"/>
              <a:gd name="T56" fmla="*/ 1412 w 2821"/>
              <a:gd name="T57" fmla="*/ 1244 h 1889"/>
              <a:gd name="T58" fmla="*/ 2034 w 2821"/>
              <a:gd name="T59" fmla="*/ 970 h 1889"/>
              <a:gd name="T60" fmla="*/ 2034 w 2821"/>
              <a:gd name="T61" fmla="*/ 1427 h 1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1" h="1889">
                <a:moveTo>
                  <a:pt x="2821" y="623"/>
                </a:moveTo>
                <a:lnTo>
                  <a:pt x="2817" y="621"/>
                </a:lnTo>
                <a:lnTo>
                  <a:pt x="2817" y="621"/>
                </a:lnTo>
                <a:lnTo>
                  <a:pt x="1409" y="0"/>
                </a:lnTo>
                <a:lnTo>
                  <a:pt x="464" y="417"/>
                </a:lnTo>
                <a:cubicBezTo>
                  <a:pt x="446" y="401"/>
                  <a:pt x="423" y="391"/>
                  <a:pt x="397" y="391"/>
                </a:cubicBezTo>
                <a:cubicBezTo>
                  <a:pt x="341" y="391"/>
                  <a:pt x="296" y="436"/>
                  <a:pt x="294" y="492"/>
                </a:cubicBezTo>
                <a:lnTo>
                  <a:pt x="0" y="621"/>
                </a:lnTo>
                <a:lnTo>
                  <a:pt x="293" y="750"/>
                </a:lnTo>
                <a:lnTo>
                  <a:pt x="293" y="1170"/>
                </a:lnTo>
                <a:lnTo>
                  <a:pt x="237" y="1170"/>
                </a:lnTo>
                <a:lnTo>
                  <a:pt x="179" y="1877"/>
                </a:lnTo>
                <a:lnTo>
                  <a:pt x="504" y="1877"/>
                </a:lnTo>
                <a:lnTo>
                  <a:pt x="446" y="1170"/>
                </a:lnTo>
                <a:lnTo>
                  <a:pt x="391" y="1170"/>
                </a:lnTo>
                <a:lnTo>
                  <a:pt x="391" y="793"/>
                </a:lnTo>
                <a:lnTo>
                  <a:pt x="468" y="827"/>
                </a:lnTo>
                <a:lnTo>
                  <a:pt x="468" y="827"/>
                </a:lnTo>
                <a:lnTo>
                  <a:pt x="638" y="903"/>
                </a:lnTo>
                <a:lnTo>
                  <a:pt x="638" y="1450"/>
                </a:lnTo>
                <a:cubicBezTo>
                  <a:pt x="638" y="1641"/>
                  <a:pt x="1374" y="1889"/>
                  <a:pt x="1409" y="1889"/>
                </a:cubicBezTo>
                <a:cubicBezTo>
                  <a:pt x="1443" y="1889"/>
                  <a:pt x="2179" y="1641"/>
                  <a:pt x="2179" y="1450"/>
                </a:cubicBezTo>
                <a:lnTo>
                  <a:pt x="2179" y="906"/>
                </a:lnTo>
                <a:lnTo>
                  <a:pt x="2821" y="623"/>
                </a:lnTo>
                <a:close/>
                <a:moveTo>
                  <a:pt x="2034" y="1427"/>
                </a:moveTo>
                <a:cubicBezTo>
                  <a:pt x="1969" y="1489"/>
                  <a:pt x="1691" y="1644"/>
                  <a:pt x="1409" y="1704"/>
                </a:cubicBezTo>
                <a:cubicBezTo>
                  <a:pt x="1131" y="1645"/>
                  <a:pt x="848" y="1489"/>
                  <a:pt x="784" y="1427"/>
                </a:cubicBezTo>
                <a:lnTo>
                  <a:pt x="784" y="967"/>
                </a:lnTo>
                <a:lnTo>
                  <a:pt x="1412" y="1244"/>
                </a:lnTo>
                <a:lnTo>
                  <a:pt x="2034" y="970"/>
                </a:lnTo>
                <a:lnTo>
                  <a:pt x="2034" y="1427"/>
                </a:lnTo>
                <a:close/>
              </a:path>
            </a:pathLst>
          </a:custGeom>
          <a:solidFill>
            <a:schemeClr val="bg1"/>
          </a:solidFill>
          <a:ln w="0">
            <a:noFill/>
            <a:prstDash val="solid"/>
            <a:round/>
            <a:headEnd/>
            <a:tailEnd/>
          </a:ln>
        </p:spPr>
        <p:txBody>
          <a:bodyPr vert="horz" wrap="square" lIns="68580" tIns="34290" rIns="68580" bIns="3429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th-TH" sz="1800" b="0" i="0" u="none" strike="noStrike" kern="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mn-ea"/>
              <a:sym typeface="黑体" panose="02010609060101010101" pitchFamily="49" charset="-122"/>
            </a:endParaRPr>
          </a:p>
        </p:txBody>
      </p:sp>
      <p:sp>
        <p:nvSpPr>
          <p:cNvPr id="23" name="矩形 22"/>
          <p:cNvSpPr/>
          <p:nvPr/>
        </p:nvSpPr>
        <p:spPr>
          <a:xfrm>
            <a:off x="2519216" y="2668417"/>
            <a:ext cx="3177986" cy="338554"/>
          </a:xfrm>
          <a:prstGeom prst="rect">
            <a:avLst/>
          </a:prstGeom>
        </p:spPr>
        <p:txBody>
          <a:bodyPr wrap="square">
            <a:spAutoFit/>
          </a:bodyPr>
          <a:lstStyle/>
          <a:p>
            <a:r>
              <a:rPr lang="zh-CN" altLang="en-US" sz="1600" dirty="0">
                <a:solidFill>
                  <a:schemeClr val="bg1"/>
                </a:solidFill>
              </a:rPr>
              <a:t> 封装</a:t>
            </a:r>
          </a:p>
        </p:txBody>
      </p:sp>
      <p:sp>
        <p:nvSpPr>
          <p:cNvPr id="24" name="矩形 23"/>
          <p:cNvSpPr/>
          <p:nvPr/>
        </p:nvSpPr>
        <p:spPr>
          <a:xfrm>
            <a:off x="2519216" y="4132115"/>
            <a:ext cx="3177986" cy="338554"/>
          </a:xfrm>
          <a:prstGeom prst="rect">
            <a:avLst/>
          </a:prstGeom>
        </p:spPr>
        <p:txBody>
          <a:bodyPr wrap="square">
            <a:spAutoFit/>
          </a:bodyPr>
          <a:lstStyle/>
          <a:p>
            <a:r>
              <a:rPr lang="zh-CN" altLang="en-US" sz="1600" dirty="0">
                <a:solidFill>
                  <a:schemeClr val="bg1"/>
                </a:solidFill>
              </a:rPr>
              <a:t>继承</a:t>
            </a:r>
          </a:p>
        </p:txBody>
      </p:sp>
      <p:sp>
        <p:nvSpPr>
          <p:cNvPr id="25" name="Shape 182"/>
          <p:cNvSpPr/>
          <p:nvPr/>
        </p:nvSpPr>
        <p:spPr>
          <a:xfrm>
            <a:off x="5718425" y="2288248"/>
            <a:ext cx="5561276" cy="923330"/>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lvl1pPr algn="ctr">
              <a:defRPr>
                <a:solidFill>
                  <a:srgbClr val="2E75B6"/>
                </a:solidFill>
                <a:latin typeface="宋体"/>
                <a:ea typeface="宋体"/>
                <a:cs typeface="宋体"/>
                <a:sym typeface="宋体"/>
              </a:defRPr>
            </a:lvl1pPr>
          </a:lstStyle>
          <a:p>
            <a:pPr marL="457200" indent="-457200" algn="l">
              <a:buFont typeface="Arial" panose="020B0604020202020204" pitchFamily="34" charset="0"/>
              <a:buChar char="•"/>
              <a:defRPr>
                <a:latin typeface="+mj-lt"/>
                <a:ea typeface="+mj-ea"/>
                <a:cs typeface="+mj-cs"/>
                <a:sym typeface="Arial"/>
              </a:defRPr>
            </a:pPr>
            <a:r>
              <a:rPr lang="zh-CN" altLang="en-US" dirty="0">
                <a:solidFill>
                  <a:schemeClr val="bg2">
                    <a:lumMod val="75000"/>
                  </a:schemeClr>
                </a:solidFill>
                <a:latin typeface="华康俪金黑W8(P)" panose="020B0800000000000000" pitchFamily="34" charset="-122"/>
                <a:ea typeface="华康俪金黑W8(P)" panose="020B0800000000000000" pitchFamily="34" charset="-122"/>
              </a:rPr>
              <a:t>把对象的状态和行为绑到一起，使对象形成一个独立的整体，并且尽可能地隐藏对象的内部细节，与外界的联系只能通过外部接口来实现。</a:t>
            </a:r>
          </a:p>
        </p:txBody>
      </p:sp>
      <p:sp>
        <p:nvSpPr>
          <p:cNvPr id="26" name="Shape 182"/>
          <p:cNvSpPr/>
          <p:nvPr/>
        </p:nvSpPr>
        <p:spPr>
          <a:xfrm>
            <a:off x="5673454" y="3455006"/>
            <a:ext cx="5762915" cy="2031325"/>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lvl1pPr algn="ctr">
              <a:defRPr>
                <a:solidFill>
                  <a:srgbClr val="2E75B6"/>
                </a:solidFill>
                <a:latin typeface="宋体"/>
                <a:ea typeface="宋体"/>
                <a:cs typeface="宋体"/>
                <a:sym typeface="宋体"/>
              </a:defRPr>
            </a:lvl1pPr>
          </a:lstStyle>
          <a:p>
            <a:pPr marL="457200" indent="-457200" algn="l">
              <a:buFont typeface="Arial" panose="020B0604020202020204" pitchFamily="34" charset="0"/>
              <a:buChar char="•"/>
              <a:defRPr>
                <a:latin typeface="+mj-lt"/>
                <a:ea typeface="+mj-ea"/>
                <a:cs typeface="+mj-cs"/>
                <a:sym typeface="Arial"/>
              </a:defRPr>
            </a:pPr>
            <a:r>
              <a:rPr lang="zh-CN" altLang="en-US" dirty="0">
                <a:solidFill>
                  <a:schemeClr val="bg2">
                    <a:lumMod val="75000"/>
                  </a:schemeClr>
                </a:solidFill>
                <a:latin typeface="华康俪金黑W8(P)" panose="020B0800000000000000" pitchFamily="34" charset="-122"/>
                <a:ea typeface="华康俪金黑W8(P)" panose="020B0800000000000000" pitchFamily="34" charset="-122"/>
              </a:rPr>
              <a:t>继承是连接类与类之间的层次模型。继承是指特殊类的对象拥有其一般类的属性和行为。继承意味着“自动地拥有”，即在特殊类中不必重新对已经在一般类中所定义过的属性和行为进行定义，而是特殊类自动地、隐含地拥有其一般类的属性和行为。</a:t>
            </a:r>
          </a:p>
          <a:p>
            <a:pPr marL="457200" indent="-457200" algn="l">
              <a:buFont typeface="Arial" panose="020B0604020202020204" pitchFamily="34" charset="0"/>
              <a:buChar char="•"/>
              <a:defRPr>
                <a:latin typeface="+mj-lt"/>
                <a:ea typeface="+mj-ea"/>
                <a:cs typeface="+mj-cs"/>
                <a:sym typeface="Arial"/>
              </a:defRPr>
            </a:pPr>
            <a:r>
              <a:rPr lang="zh-CN" altLang="en-US" dirty="0">
                <a:solidFill>
                  <a:schemeClr val="bg2">
                    <a:lumMod val="75000"/>
                  </a:schemeClr>
                </a:solidFill>
                <a:latin typeface="华康俪金黑W8(P)" panose="020B0800000000000000" pitchFamily="34" charset="-122"/>
                <a:ea typeface="华康俪金黑W8(P)" panose="020B0800000000000000" pitchFamily="34" charset="-122"/>
              </a:rPr>
              <a:t>      继承实行了软件模块的可重用性、独立性，缩短了开发的周期，提高了软件的开发效率。</a:t>
            </a:r>
          </a:p>
        </p:txBody>
      </p:sp>
      <p:sp>
        <p:nvSpPr>
          <p:cNvPr id="3" name="矩形 2">
            <a:extLst>
              <a:ext uri="{FF2B5EF4-FFF2-40B4-BE49-F238E27FC236}">
                <a16:creationId xmlns:a16="http://schemas.microsoft.com/office/drawing/2014/main" id="{59876C8F-4960-4980-8299-7947C5398BD1}"/>
              </a:ext>
            </a:extLst>
          </p:cNvPr>
          <p:cNvSpPr/>
          <p:nvPr/>
        </p:nvSpPr>
        <p:spPr>
          <a:xfrm>
            <a:off x="7699825" y="271536"/>
            <a:ext cx="2492990" cy="369332"/>
          </a:xfrm>
          <a:prstGeom prst="rect">
            <a:avLst/>
          </a:prstGeom>
        </p:spPr>
        <p:txBody>
          <a:bodyPr wrap="none">
            <a:spAutoFit/>
          </a:bodyPr>
          <a:lstStyle/>
          <a:p>
            <a:pPr marL="381000" indent="-381000"/>
            <a:r>
              <a:rPr lang="zh-CN" altLang="en-US" dirty="0"/>
              <a:t>面向对象的基本特征：</a:t>
            </a:r>
          </a:p>
        </p:txBody>
      </p:sp>
      <p:sp>
        <p:nvSpPr>
          <p:cNvPr id="30" name="矩形 29">
            <a:extLst>
              <a:ext uri="{FF2B5EF4-FFF2-40B4-BE49-F238E27FC236}">
                <a16:creationId xmlns:a16="http://schemas.microsoft.com/office/drawing/2014/main" id="{EB6FAE8A-F2B5-442C-8BAE-176BD29CAF3A}"/>
              </a:ext>
            </a:extLst>
          </p:cNvPr>
          <p:cNvSpPr/>
          <p:nvPr/>
        </p:nvSpPr>
        <p:spPr>
          <a:xfrm>
            <a:off x="2529274" y="1204299"/>
            <a:ext cx="3177986" cy="338554"/>
          </a:xfrm>
          <a:prstGeom prst="rect">
            <a:avLst/>
          </a:prstGeom>
        </p:spPr>
        <p:txBody>
          <a:bodyPr wrap="square">
            <a:spAutoFit/>
          </a:bodyPr>
          <a:lstStyle/>
          <a:p>
            <a:r>
              <a:rPr lang="zh-CN" altLang="en-US" sz="1600" dirty="0">
                <a:solidFill>
                  <a:schemeClr val="bg1"/>
                </a:solidFill>
              </a:rPr>
              <a:t>抽象</a:t>
            </a:r>
          </a:p>
        </p:txBody>
      </p:sp>
      <p:sp>
        <p:nvSpPr>
          <p:cNvPr id="31" name="矩形 30">
            <a:extLst>
              <a:ext uri="{FF2B5EF4-FFF2-40B4-BE49-F238E27FC236}">
                <a16:creationId xmlns:a16="http://schemas.microsoft.com/office/drawing/2014/main" id="{925D59CA-ED24-4A9F-BEF9-77783C544628}"/>
              </a:ext>
            </a:extLst>
          </p:cNvPr>
          <p:cNvSpPr/>
          <p:nvPr/>
        </p:nvSpPr>
        <p:spPr>
          <a:xfrm>
            <a:off x="805204" y="5271312"/>
            <a:ext cx="4569773" cy="967408"/>
          </a:xfrm>
          <a:prstGeom prst="rect">
            <a:avLst/>
          </a:prstGeom>
          <a:solidFill>
            <a:srgbClr val="0070C0"/>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32" name="Shape 186">
            <a:extLst>
              <a:ext uri="{FF2B5EF4-FFF2-40B4-BE49-F238E27FC236}">
                <a16:creationId xmlns:a16="http://schemas.microsoft.com/office/drawing/2014/main" id="{404DAB66-3DAC-4743-B405-4F3775B11D19}"/>
              </a:ext>
            </a:extLst>
          </p:cNvPr>
          <p:cNvSpPr/>
          <p:nvPr/>
        </p:nvSpPr>
        <p:spPr>
          <a:xfrm>
            <a:off x="1075331" y="5476996"/>
            <a:ext cx="565151" cy="615951"/>
          </a:xfrm>
          <a:custGeom>
            <a:avLst/>
            <a:gdLst/>
            <a:ahLst/>
            <a:cxnLst>
              <a:cxn ang="0">
                <a:pos x="wd2" y="hd2"/>
              </a:cxn>
              <a:cxn ang="5400000">
                <a:pos x="wd2" y="hd2"/>
              </a:cxn>
              <a:cxn ang="10800000">
                <a:pos x="wd2" y="hd2"/>
              </a:cxn>
              <a:cxn ang="16200000">
                <a:pos x="wd2" y="hd2"/>
              </a:cxn>
            </a:cxnLst>
            <a:rect l="0" t="0" r="r" b="b"/>
            <a:pathLst>
              <a:path w="21600" h="21600" extrusionOk="0">
                <a:moveTo>
                  <a:pt x="6380" y="17996"/>
                </a:moveTo>
                <a:cubicBezTo>
                  <a:pt x="8969" y="17996"/>
                  <a:pt x="8969" y="17996"/>
                  <a:pt x="8969" y="17996"/>
                </a:cubicBezTo>
                <a:cubicBezTo>
                  <a:pt x="5607" y="21600"/>
                  <a:pt x="5607" y="21600"/>
                  <a:pt x="5607" y="21600"/>
                </a:cubicBezTo>
                <a:cubicBezTo>
                  <a:pt x="3018" y="21600"/>
                  <a:pt x="3018" y="21600"/>
                  <a:pt x="3018" y="21600"/>
                </a:cubicBezTo>
                <a:lnTo>
                  <a:pt x="6380" y="17996"/>
                </a:lnTo>
                <a:close/>
                <a:moveTo>
                  <a:pt x="15706" y="5400"/>
                </a:moveTo>
                <a:cubicBezTo>
                  <a:pt x="7853" y="5400"/>
                  <a:pt x="7853" y="5400"/>
                  <a:pt x="7853" y="5400"/>
                </a:cubicBezTo>
                <a:cubicBezTo>
                  <a:pt x="7853" y="6304"/>
                  <a:pt x="7853" y="6304"/>
                  <a:pt x="7853" y="6304"/>
                </a:cubicBezTo>
                <a:cubicBezTo>
                  <a:pt x="15706" y="6304"/>
                  <a:pt x="15706" y="6304"/>
                  <a:pt x="15706" y="6304"/>
                </a:cubicBezTo>
                <a:cubicBezTo>
                  <a:pt x="15706" y="5400"/>
                  <a:pt x="15706" y="5400"/>
                  <a:pt x="15706" y="5400"/>
                </a:cubicBezTo>
                <a:close/>
                <a:moveTo>
                  <a:pt x="9813" y="21600"/>
                </a:moveTo>
                <a:cubicBezTo>
                  <a:pt x="11787" y="21600"/>
                  <a:pt x="11787" y="21600"/>
                  <a:pt x="11787" y="21600"/>
                </a:cubicBezTo>
                <a:cubicBezTo>
                  <a:pt x="11787" y="17996"/>
                  <a:pt x="11787" y="17996"/>
                  <a:pt x="11787" y="17996"/>
                </a:cubicBezTo>
                <a:cubicBezTo>
                  <a:pt x="9813" y="17996"/>
                  <a:pt x="9813" y="17996"/>
                  <a:pt x="9813" y="17996"/>
                </a:cubicBezTo>
                <a:cubicBezTo>
                  <a:pt x="9813" y="21600"/>
                  <a:pt x="9813" y="21600"/>
                  <a:pt x="9813" y="21600"/>
                </a:cubicBezTo>
                <a:close/>
                <a:moveTo>
                  <a:pt x="12617" y="17996"/>
                </a:moveTo>
                <a:cubicBezTo>
                  <a:pt x="15978" y="21600"/>
                  <a:pt x="15978" y="21600"/>
                  <a:pt x="15978" y="21600"/>
                </a:cubicBezTo>
                <a:cubicBezTo>
                  <a:pt x="18567" y="21600"/>
                  <a:pt x="18567" y="21600"/>
                  <a:pt x="18567" y="21600"/>
                </a:cubicBezTo>
                <a:cubicBezTo>
                  <a:pt x="15206" y="17996"/>
                  <a:pt x="15206" y="17996"/>
                  <a:pt x="15206" y="17996"/>
                </a:cubicBezTo>
                <a:cubicBezTo>
                  <a:pt x="12617" y="17996"/>
                  <a:pt x="12617" y="17996"/>
                  <a:pt x="12617" y="17996"/>
                </a:cubicBezTo>
                <a:close/>
                <a:moveTo>
                  <a:pt x="12760" y="10800"/>
                </a:moveTo>
                <a:cubicBezTo>
                  <a:pt x="7853" y="10800"/>
                  <a:pt x="7853" y="10800"/>
                  <a:pt x="7853" y="10800"/>
                </a:cubicBezTo>
                <a:cubicBezTo>
                  <a:pt x="7853" y="11704"/>
                  <a:pt x="7853" y="11704"/>
                  <a:pt x="7853" y="11704"/>
                </a:cubicBezTo>
                <a:cubicBezTo>
                  <a:pt x="12760" y="11704"/>
                  <a:pt x="12760" y="11704"/>
                  <a:pt x="12760" y="11704"/>
                </a:cubicBezTo>
                <a:cubicBezTo>
                  <a:pt x="12760" y="10800"/>
                  <a:pt x="12760" y="10800"/>
                  <a:pt x="12760" y="10800"/>
                </a:cubicBezTo>
                <a:close/>
                <a:moveTo>
                  <a:pt x="15706" y="9004"/>
                </a:moveTo>
                <a:cubicBezTo>
                  <a:pt x="7853" y="9004"/>
                  <a:pt x="7853" y="9004"/>
                  <a:pt x="7853" y="9004"/>
                </a:cubicBezTo>
                <a:cubicBezTo>
                  <a:pt x="7853" y="9896"/>
                  <a:pt x="7853" y="9896"/>
                  <a:pt x="7853" y="9896"/>
                </a:cubicBezTo>
                <a:cubicBezTo>
                  <a:pt x="15706" y="9896"/>
                  <a:pt x="15706" y="9896"/>
                  <a:pt x="15706" y="9896"/>
                </a:cubicBezTo>
                <a:cubicBezTo>
                  <a:pt x="15706" y="9004"/>
                  <a:pt x="15706" y="9004"/>
                  <a:pt x="15706" y="9004"/>
                </a:cubicBezTo>
                <a:close/>
                <a:moveTo>
                  <a:pt x="15706" y="7196"/>
                </a:moveTo>
                <a:cubicBezTo>
                  <a:pt x="7853" y="7196"/>
                  <a:pt x="7853" y="7196"/>
                  <a:pt x="7853" y="7196"/>
                </a:cubicBezTo>
                <a:cubicBezTo>
                  <a:pt x="7853" y="8100"/>
                  <a:pt x="7853" y="8100"/>
                  <a:pt x="7853" y="8100"/>
                </a:cubicBezTo>
                <a:cubicBezTo>
                  <a:pt x="15706" y="8100"/>
                  <a:pt x="15706" y="8100"/>
                  <a:pt x="15706" y="8100"/>
                </a:cubicBezTo>
                <a:cubicBezTo>
                  <a:pt x="15706" y="7196"/>
                  <a:pt x="15706" y="7196"/>
                  <a:pt x="15706" y="7196"/>
                </a:cubicBezTo>
                <a:close/>
                <a:moveTo>
                  <a:pt x="21600" y="2700"/>
                </a:moveTo>
                <a:cubicBezTo>
                  <a:pt x="20627" y="2700"/>
                  <a:pt x="20627" y="2700"/>
                  <a:pt x="20627" y="2700"/>
                </a:cubicBezTo>
                <a:cubicBezTo>
                  <a:pt x="20627" y="9896"/>
                  <a:pt x="20627" y="9896"/>
                  <a:pt x="20627" y="9896"/>
                </a:cubicBezTo>
                <a:cubicBezTo>
                  <a:pt x="20627" y="11364"/>
                  <a:pt x="15706" y="16200"/>
                  <a:pt x="13747" y="16200"/>
                </a:cubicBezTo>
                <a:cubicBezTo>
                  <a:pt x="973" y="16200"/>
                  <a:pt x="973" y="16200"/>
                  <a:pt x="973" y="16200"/>
                </a:cubicBezTo>
                <a:cubicBezTo>
                  <a:pt x="973" y="2700"/>
                  <a:pt x="973" y="2700"/>
                  <a:pt x="973" y="2700"/>
                </a:cubicBezTo>
                <a:cubicBezTo>
                  <a:pt x="0" y="2700"/>
                  <a:pt x="0" y="2700"/>
                  <a:pt x="0" y="2700"/>
                </a:cubicBezTo>
                <a:cubicBezTo>
                  <a:pt x="0" y="0"/>
                  <a:pt x="0" y="0"/>
                  <a:pt x="0" y="0"/>
                </a:cubicBezTo>
                <a:cubicBezTo>
                  <a:pt x="21600" y="0"/>
                  <a:pt x="21600" y="0"/>
                  <a:pt x="21600" y="0"/>
                </a:cubicBezTo>
                <a:cubicBezTo>
                  <a:pt x="21600" y="2700"/>
                  <a:pt x="21600" y="2700"/>
                  <a:pt x="21600" y="2700"/>
                </a:cubicBezTo>
                <a:close/>
                <a:moveTo>
                  <a:pt x="18653" y="2700"/>
                </a:moveTo>
                <a:cubicBezTo>
                  <a:pt x="2947" y="2700"/>
                  <a:pt x="2947" y="2700"/>
                  <a:pt x="2947" y="2700"/>
                </a:cubicBezTo>
                <a:cubicBezTo>
                  <a:pt x="2947" y="14404"/>
                  <a:pt x="2947" y="14404"/>
                  <a:pt x="2947" y="14404"/>
                </a:cubicBezTo>
                <a:cubicBezTo>
                  <a:pt x="2947" y="14404"/>
                  <a:pt x="12731" y="14404"/>
                  <a:pt x="13432" y="14404"/>
                </a:cubicBezTo>
                <a:cubicBezTo>
                  <a:pt x="15478" y="14404"/>
                  <a:pt x="14734" y="10800"/>
                  <a:pt x="14734" y="10800"/>
                </a:cubicBezTo>
                <a:cubicBezTo>
                  <a:pt x="14734" y="10800"/>
                  <a:pt x="18653" y="11547"/>
                  <a:pt x="18653" y="9699"/>
                </a:cubicBezTo>
                <a:cubicBezTo>
                  <a:pt x="18653" y="9096"/>
                  <a:pt x="18653" y="2700"/>
                  <a:pt x="18653" y="2700"/>
                </a:cubicBezTo>
                <a:close/>
                <a:moveTo>
                  <a:pt x="6866" y="5400"/>
                </a:moveTo>
                <a:cubicBezTo>
                  <a:pt x="5894" y="5400"/>
                  <a:pt x="5894" y="5400"/>
                  <a:pt x="5894" y="5400"/>
                </a:cubicBezTo>
                <a:cubicBezTo>
                  <a:pt x="5894" y="6304"/>
                  <a:pt x="5894" y="6304"/>
                  <a:pt x="5894" y="6304"/>
                </a:cubicBezTo>
                <a:cubicBezTo>
                  <a:pt x="6866" y="6304"/>
                  <a:pt x="6866" y="6304"/>
                  <a:pt x="6866" y="6304"/>
                </a:cubicBezTo>
                <a:cubicBezTo>
                  <a:pt x="6866" y="5400"/>
                  <a:pt x="6866" y="5400"/>
                  <a:pt x="6866" y="5400"/>
                </a:cubicBezTo>
                <a:close/>
                <a:moveTo>
                  <a:pt x="6866" y="7196"/>
                </a:moveTo>
                <a:cubicBezTo>
                  <a:pt x="5894" y="7196"/>
                  <a:pt x="5894" y="7196"/>
                  <a:pt x="5894" y="7196"/>
                </a:cubicBezTo>
                <a:cubicBezTo>
                  <a:pt x="5894" y="8100"/>
                  <a:pt x="5894" y="8100"/>
                  <a:pt x="5894" y="8100"/>
                </a:cubicBezTo>
                <a:cubicBezTo>
                  <a:pt x="6866" y="8100"/>
                  <a:pt x="6866" y="8100"/>
                  <a:pt x="6866" y="8100"/>
                </a:cubicBezTo>
                <a:cubicBezTo>
                  <a:pt x="6866" y="7196"/>
                  <a:pt x="6866" y="7196"/>
                  <a:pt x="6866" y="7196"/>
                </a:cubicBezTo>
                <a:close/>
                <a:moveTo>
                  <a:pt x="6866" y="9004"/>
                </a:moveTo>
                <a:cubicBezTo>
                  <a:pt x="5894" y="9004"/>
                  <a:pt x="5894" y="9004"/>
                  <a:pt x="5894" y="9004"/>
                </a:cubicBezTo>
                <a:cubicBezTo>
                  <a:pt x="5894" y="9896"/>
                  <a:pt x="5894" y="9896"/>
                  <a:pt x="5894" y="9896"/>
                </a:cubicBezTo>
                <a:cubicBezTo>
                  <a:pt x="6866" y="9896"/>
                  <a:pt x="6866" y="9896"/>
                  <a:pt x="6866" y="9896"/>
                </a:cubicBezTo>
                <a:cubicBezTo>
                  <a:pt x="6866" y="9004"/>
                  <a:pt x="6866" y="9004"/>
                  <a:pt x="6866" y="9004"/>
                </a:cubicBezTo>
                <a:close/>
                <a:moveTo>
                  <a:pt x="6866" y="10800"/>
                </a:moveTo>
                <a:cubicBezTo>
                  <a:pt x="5894" y="10800"/>
                  <a:pt x="5894" y="10800"/>
                  <a:pt x="5894" y="10800"/>
                </a:cubicBezTo>
                <a:cubicBezTo>
                  <a:pt x="5894" y="11704"/>
                  <a:pt x="5894" y="11704"/>
                  <a:pt x="5894" y="11704"/>
                </a:cubicBezTo>
                <a:cubicBezTo>
                  <a:pt x="6866" y="11704"/>
                  <a:pt x="6866" y="11704"/>
                  <a:pt x="6866" y="11704"/>
                </a:cubicBezTo>
                <a:cubicBezTo>
                  <a:pt x="6866" y="10800"/>
                  <a:pt x="6866" y="10800"/>
                  <a:pt x="6866" y="10800"/>
                </a:cubicBezTo>
                <a:close/>
              </a:path>
            </a:pathLst>
          </a:custGeom>
          <a:solidFill>
            <a:srgbClr val="FFFFFF"/>
          </a:solidFill>
          <a:ln w="12700">
            <a:miter lim="400000"/>
          </a:ln>
        </p:spPr>
        <p:txBody>
          <a:bodyPr lIns="45719" rIns="45719"/>
          <a:lstStyle/>
          <a:p>
            <a:pPr>
              <a:defRPr>
                <a:latin typeface="+mj-lt"/>
                <a:ea typeface="+mj-ea"/>
                <a:cs typeface="+mj-cs"/>
                <a:sym typeface="Arial"/>
              </a:defRPr>
            </a:pPr>
            <a:endParaRPr/>
          </a:p>
        </p:txBody>
      </p:sp>
      <p:cxnSp>
        <p:nvCxnSpPr>
          <p:cNvPr id="33" name="直接连接符 32">
            <a:extLst>
              <a:ext uri="{FF2B5EF4-FFF2-40B4-BE49-F238E27FC236}">
                <a16:creationId xmlns:a16="http://schemas.microsoft.com/office/drawing/2014/main" id="{EE7B7BD7-194F-47DD-8911-19EAFBC35E23}"/>
              </a:ext>
            </a:extLst>
          </p:cNvPr>
          <p:cNvCxnSpPr/>
          <p:nvPr/>
        </p:nvCxnSpPr>
        <p:spPr>
          <a:xfrm>
            <a:off x="2048217" y="5417084"/>
            <a:ext cx="0" cy="753430"/>
          </a:xfrm>
          <a:prstGeom prst="line">
            <a:avLst/>
          </a:prstGeom>
          <a:noFill/>
          <a:ln w="12700" cap="flat">
            <a:solidFill>
              <a:schemeClr val="bg1"/>
            </a:solidFill>
            <a:prstDash val="solid"/>
            <a:miter lim="800000"/>
          </a:ln>
          <a:effectLst/>
          <a:sp3d/>
        </p:spPr>
        <p:style>
          <a:lnRef idx="0">
            <a:scrgbClr r="0" g="0" b="0"/>
          </a:lnRef>
          <a:fillRef idx="0">
            <a:scrgbClr r="0" g="0" b="0"/>
          </a:fillRef>
          <a:effectRef idx="0">
            <a:scrgbClr r="0" g="0" b="0"/>
          </a:effectRef>
          <a:fontRef idx="none"/>
        </p:style>
      </p:cxnSp>
      <p:sp>
        <p:nvSpPr>
          <p:cNvPr id="34" name="矩形 33">
            <a:extLst>
              <a:ext uri="{FF2B5EF4-FFF2-40B4-BE49-F238E27FC236}">
                <a16:creationId xmlns:a16="http://schemas.microsoft.com/office/drawing/2014/main" id="{2B4343E5-2FA6-4950-98FF-AD1F1964766F}"/>
              </a:ext>
            </a:extLst>
          </p:cNvPr>
          <p:cNvSpPr/>
          <p:nvPr/>
        </p:nvSpPr>
        <p:spPr>
          <a:xfrm>
            <a:off x="2445895" y="5596698"/>
            <a:ext cx="3177986" cy="338554"/>
          </a:xfrm>
          <a:prstGeom prst="rect">
            <a:avLst/>
          </a:prstGeom>
        </p:spPr>
        <p:txBody>
          <a:bodyPr wrap="square">
            <a:spAutoFit/>
          </a:bodyPr>
          <a:lstStyle/>
          <a:p>
            <a:r>
              <a:rPr lang="zh-CN" altLang="en-US" sz="1600" dirty="0">
                <a:solidFill>
                  <a:schemeClr val="bg1"/>
                </a:solidFill>
              </a:rPr>
              <a:t> 封装</a:t>
            </a:r>
          </a:p>
        </p:txBody>
      </p:sp>
      <p:sp>
        <p:nvSpPr>
          <p:cNvPr id="35" name="Shape 182">
            <a:extLst>
              <a:ext uri="{FF2B5EF4-FFF2-40B4-BE49-F238E27FC236}">
                <a16:creationId xmlns:a16="http://schemas.microsoft.com/office/drawing/2014/main" id="{8862279B-9E33-48A3-9E75-0F0956CA11FE}"/>
              </a:ext>
            </a:extLst>
          </p:cNvPr>
          <p:cNvSpPr/>
          <p:nvPr/>
        </p:nvSpPr>
        <p:spPr>
          <a:xfrm>
            <a:off x="5718425" y="5622629"/>
            <a:ext cx="5561276" cy="646331"/>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lvl1pPr algn="ctr">
              <a:defRPr>
                <a:solidFill>
                  <a:srgbClr val="2E75B6"/>
                </a:solidFill>
                <a:latin typeface="宋体"/>
                <a:ea typeface="宋体"/>
                <a:cs typeface="宋体"/>
                <a:sym typeface="宋体"/>
              </a:defRPr>
            </a:lvl1pPr>
          </a:lstStyle>
          <a:p>
            <a:pPr marL="457200" indent="-457200" algn="l">
              <a:buFont typeface="Arial" panose="020B0604020202020204" pitchFamily="34" charset="0"/>
              <a:buChar char="•"/>
              <a:defRPr>
                <a:latin typeface="+mj-lt"/>
                <a:ea typeface="+mj-ea"/>
                <a:cs typeface="+mj-cs"/>
                <a:sym typeface="Arial"/>
              </a:defRPr>
            </a:pPr>
            <a:r>
              <a:rPr lang="zh-CN" altLang="en-US" dirty="0">
                <a:solidFill>
                  <a:schemeClr val="bg2">
                    <a:lumMod val="75000"/>
                  </a:schemeClr>
                </a:solidFill>
                <a:latin typeface="华康俪金黑W8(P)" panose="020B0800000000000000" pitchFamily="34" charset="-122"/>
                <a:ea typeface="华康俪金黑W8(P)" panose="020B0800000000000000" pitchFamily="34" charset="-122"/>
              </a:rPr>
              <a:t>多个属于不同类的对象，对于同一个消息或方法调用所作出不同响应的能力。</a:t>
            </a:r>
          </a:p>
        </p:txBody>
      </p:sp>
    </p:spTree>
    <p:extLst>
      <p:ext uri="{BB962C8B-B14F-4D97-AF65-F5344CB8AC3E}">
        <p14:creationId xmlns:p14="http://schemas.microsoft.com/office/powerpoint/2010/main" val="2552310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29497" y="2171128"/>
            <a:ext cx="4744827" cy="1754326"/>
          </a:xfrm>
          <a:prstGeom prst="rect">
            <a:avLst/>
          </a:prstGeom>
        </p:spPr>
        <p:txBody>
          <a:bodyPr wrap="square">
            <a:spAutoFit/>
          </a:bodyPr>
          <a:lstStyle/>
          <a:p>
            <a:pPr algn="ctr"/>
            <a:r>
              <a:rPr lang="zh-CN" altLang="en-US" dirty="0"/>
              <a:t>面向对象分析（</a:t>
            </a:r>
            <a:r>
              <a:rPr lang="en-US" altLang="zh-CN" dirty="0"/>
              <a:t>OOA</a:t>
            </a:r>
            <a:r>
              <a:rPr lang="zh-CN" altLang="en-US" dirty="0"/>
              <a:t>）：在问题域内发现和描述对象。</a:t>
            </a:r>
          </a:p>
          <a:p>
            <a:pPr algn="ctr"/>
            <a:endParaRPr lang="zh-CN" altLang="en-US" dirty="0"/>
          </a:p>
          <a:p>
            <a:pPr algn="ctr"/>
            <a:endParaRPr lang="zh-CN" altLang="en-US" dirty="0"/>
          </a:p>
          <a:p>
            <a:pPr algn="ctr"/>
            <a:r>
              <a:rPr lang="zh-CN" altLang="en-US" dirty="0"/>
              <a:t>面向对象设计（</a:t>
            </a:r>
            <a:r>
              <a:rPr lang="en-US" altLang="zh-CN" dirty="0"/>
              <a:t>OOD</a:t>
            </a:r>
            <a:r>
              <a:rPr lang="zh-CN" altLang="en-US" dirty="0"/>
              <a:t>）：如何定义软件对象以及它们之间如何协作以实现需求。</a:t>
            </a:r>
          </a:p>
        </p:txBody>
      </p:sp>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pic>
        <p:nvPicPr>
          <p:cNvPr id="3" name="图片 2"/>
          <p:cNvPicPr>
            <a:picLocks noChangeAspect="1"/>
          </p:cNvPicPr>
          <p:nvPr/>
        </p:nvPicPr>
        <p:blipFill>
          <a:blip r:embed="rId4"/>
          <a:stretch>
            <a:fillRect/>
          </a:stretch>
        </p:blipFill>
        <p:spPr>
          <a:xfrm>
            <a:off x="5239502" y="1134769"/>
            <a:ext cx="6022056" cy="4351341"/>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055254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cxnSp>
        <p:nvCxnSpPr>
          <p:cNvPr id="8" name="直接连接符 7"/>
          <p:cNvCxnSpPr/>
          <p:nvPr/>
        </p:nvCxnSpPr>
        <p:spPr>
          <a:xfrm>
            <a:off x="1048994" y="2624580"/>
            <a:ext cx="9869925" cy="0"/>
          </a:xfrm>
          <a:prstGeom prst="line">
            <a:avLst/>
          </a:prstGeom>
          <a:ln>
            <a:solidFill>
              <a:srgbClr val="4C4C4C"/>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412049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椭圆 9"/>
          <p:cNvSpPr/>
          <p:nvPr/>
        </p:nvSpPr>
        <p:spPr>
          <a:xfrm>
            <a:off x="945605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椭圆 10"/>
          <p:cNvSpPr/>
          <p:nvPr/>
        </p:nvSpPr>
        <p:spPr>
          <a:xfrm>
            <a:off x="678827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p:cNvSpPr/>
          <p:nvPr/>
        </p:nvSpPr>
        <p:spPr>
          <a:xfrm>
            <a:off x="145271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3" name="组合 12"/>
          <p:cNvGrpSpPr/>
          <p:nvPr/>
        </p:nvGrpSpPr>
        <p:grpSpPr>
          <a:xfrm>
            <a:off x="9604562" y="2296831"/>
            <a:ext cx="741664" cy="608915"/>
            <a:chOff x="9688783" y="1959614"/>
            <a:chExt cx="741664" cy="608915"/>
          </a:xfrm>
        </p:grpSpPr>
        <p:sp>
          <p:nvSpPr>
            <p:cNvPr id="14" name="Freeform 232"/>
            <p:cNvSpPr>
              <a:spLocks/>
            </p:cNvSpPr>
            <p:nvPr/>
          </p:nvSpPr>
          <p:spPr bwMode="auto">
            <a:xfrm>
              <a:off x="9688783" y="1959614"/>
              <a:ext cx="741664" cy="473280"/>
            </a:xfrm>
            <a:custGeom>
              <a:avLst/>
              <a:gdLst/>
              <a:ahLst/>
              <a:cxnLst>
                <a:cxn ang="0">
                  <a:pos x="256" y="0"/>
                </a:cxn>
                <a:cxn ang="0">
                  <a:pos x="0" y="142"/>
                </a:cxn>
                <a:cxn ang="0">
                  <a:pos x="256" y="282"/>
                </a:cxn>
                <a:cxn ang="0">
                  <a:pos x="468" y="166"/>
                </a:cxn>
                <a:cxn ang="0">
                  <a:pos x="468" y="328"/>
                </a:cxn>
                <a:cxn ang="0">
                  <a:pos x="514" y="328"/>
                </a:cxn>
                <a:cxn ang="0">
                  <a:pos x="514" y="142"/>
                </a:cxn>
                <a:cxn ang="0">
                  <a:pos x="256" y="0"/>
                </a:cxn>
              </a:cxnLst>
              <a:rect l="0" t="0" r="r" b="b"/>
              <a:pathLst>
                <a:path w="514" h="328">
                  <a:moveTo>
                    <a:pt x="256" y="0"/>
                  </a:moveTo>
                  <a:lnTo>
                    <a:pt x="0" y="142"/>
                  </a:lnTo>
                  <a:lnTo>
                    <a:pt x="256" y="282"/>
                  </a:lnTo>
                  <a:lnTo>
                    <a:pt x="468" y="166"/>
                  </a:lnTo>
                  <a:lnTo>
                    <a:pt x="468" y="328"/>
                  </a:lnTo>
                  <a:lnTo>
                    <a:pt x="514" y="328"/>
                  </a:lnTo>
                  <a:lnTo>
                    <a:pt x="514" y="142"/>
                  </a:lnTo>
                  <a:lnTo>
                    <a:pt x="256"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233"/>
            <p:cNvSpPr>
              <a:spLocks/>
            </p:cNvSpPr>
            <p:nvPr/>
          </p:nvSpPr>
          <p:spPr bwMode="auto">
            <a:xfrm>
              <a:off x="9824418" y="2291487"/>
              <a:ext cx="470394" cy="277042"/>
            </a:xfrm>
            <a:custGeom>
              <a:avLst/>
              <a:gdLst/>
              <a:ahLst/>
              <a:cxnLst>
                <a:cxn ang="0">
                  <a:pos x="0" y="0"/>
                </a:cxn>
                <a:cxn ang="0">
                  <a:pos x="0" y="104"/>
                </a:cxn>
                <a:cxn ang="0">
                  <a:pos x="162" y="192"/>
                </a:cxn>
                <a:cxn ang="0">
                  <a:pos x="326" y="104"/>
                </a:cxn>
                <a:cxn ang="0">
                  <a:pos x="326" y="0"/>
                </a:cxn>
                <a:cxn ang="0">
                  <a:pos x="162" y="98"/>
                </a:cxn>
                <a:cxn ang="0">
                  <a:pos x="0" y="0"/>
                </a:cxn>
              </a:cxnLst>
              <a:rect l="0" t="0" r="r" b="b"/>
              <a:pathLst>
                <a:path w="326" h="192">
                  <a:moveTo>
                    <a:pt x="0" y="0"/>
                  </a:moveTo>
                  <a:lnTo>
                    <a:pt x="0" y="104"/>
                  </a:lnTo>
                  <a:lnTo>
                    <a:pt x="162" y="192"/>
                  </a:lnTo>
                  <a:lnTo>
                    <a:pt x="326" y="104"/>
                  </a:lnTo>
                  <a:lnTo>
                    <a:pt x="326" y="0"/>
                  </a:lnTo>
                  <a:lnTo>
                    <a:pt x="162" y="98"/>
                  </a:lnTo>
                  <a:lnTo>
                    <a:pt x="0"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16" name="Freeform 210"/>
          <p:cNvSpPr>
            <a:spLocks noEditPoints="1"/>
          </p:cNvSpPr>
          <p:nvPr/>
        </p:nvSpPr>
        <p:spPr bwMode="auto">
          <a:xfrm>
            <a:off x="4293989" y="2347948"/>
            <a:ext cx="708701" cy="533280"/>
          </a:xfrm>
          <a:custGeom>
            <a:avLst/>
            <a:gdLst/>
            <a:ahLst/>
            <a:cxnLst>
              <a:cxn ang="0">
                <a:pos x="202" y="202"/>
              </a:cxn>
              <a:cxn ang="0">
                <a:pos x="202" y="202"/>
              </a:cxn>
              <a:cxn ang="0">
                <a:pos x="190" y="200"/>
              </a:cxn>
              <a:cxn ang="0">
                <a:pos x="176" y="194"/>
              </a:cxn>
              <a:cxn ang="0">
                <a:pos x="0" y="102"/>
              </a:cxn>
              <a:cxn ang="0">
                <a:pos x="0" y="278"/>
              </a:cxn>
              <a:cxn ang="0">
                <a:pos x="0" y="278"/>
              </a:cxn>
              <a:cxn ang="0">
                <a:pos x="2" y="288"/>
              </a:cxn>
              <a:cxn ang="0">
                <a:pos x="6" y="296"/>
              </a:cxn>
              <a:cxn ang="0">
                <a:pos x="14" y="302"/>
              </a:cxn>
              <a:cxn ang="0">
                <a:pos x="24" y="304"/>
              </a:cxn>
              <a:cxn ang="0">
                <a:pos x="378" y="304"/>
              </a:cxn>
              <a:cxn ang="0">
                <a:pos x="378" y="304"/>
              </a:cxn>
              <a:cxn ang="0">
                <a:pos x="388" y="302"/>
              </a:cxn>
              <a:cxn ang="0">
                <a:pos x="396" y="296"/>
              </a:cxn>
              <a:cxn ang="0">
                <a:pos x="402" y="288"/>
              </a:cxn>
              <a:cxn ang="0">
                <a:pos x="404" y="278"/>
              </a:cxn>
              <a:cxn ang="0">
                <a:pos x="404" y="102"/>
              </a:cxn>
              <a:cxn ang="0">
                <a:pos x="226" y="194"/>
              </a:cxn>
              <a:cxn ang="0">
                <a:pos x="226" y="194"/>
              </a:cxn>
              <a:cxn ang="0">
                <a:pos x="212" y="200"/>
              </a:cxn>
              <a:cxn ang="0">
                <a:pos x="202" y="202"/>
              </a:cxn>
              <a:cxn ang="0">
                <a:pos x="202" y="202"/>
              </a:cxn>
              <a:cxn ang="0">
                <a:pos x="378" y="0"/>
              </a:cxn>
              <a:cxn ang="0">
                <a:pos x="24" y="0"/>
              </a:cxn>
              <a:cxn ang="0">
                <a:pos x="24" y="0"/>
              </a:cxn>
              <a:cxn ang="0">
                <a:pos x="14" y="2"/>
              </a:cxn>
              <a:cxn ang="0">
                <a:pos x="6" y="8"/>
              </a:cxn>
              <a:cxn ang="0">
                <a:pos x="2" y="16"/>
              </a:cxn>
              <a:cxn ang="0">
                <a:pos x="0" y="26"/>
              </a:cxn>
              <a:cxn ang="0">
                <a:pos x="0" y="44"/>
              </a:cxn>
              <a:cxn ang="0">
                <a:pos x="202" y="152"/>
              </a:cxn>
              <a:cxn ang="0">
                <a:pos x="404" y="44"/>
              </a:cxn>
              <a:cxn ang="0">
                <a:pos x="404" y="26"/>
              </a:cxn>
              <a:cxn ang="0">
                <a:pos x="404" y="26"/>
              </a:cxn>
              <a:cxn ang="0">
                <a:pos x="402" y="16"/>
              </a:cxn>
              <a:cxn ang="0">
                <a:pos x="396" y="8"/>
              </a:cxn>
              <a:cxn ang="0">
                <a:pos x="388" y="2"/>
              </a:cxn>
              <a:cxn ang="0">
                <a:pos x="378" y="0"/>
              </a:cxn>
              <a:cxn ang="0">
                <a:pos x="378" y="0"/>
              </a:cxn>
            </a:cxnLst>
            <a:rect l="0" t="0" r="r" b="b"/>
            <a:pathLst>
              <a:path w="404" h="304">
                <a:moveTo>
                  <a:pt x="202" y="202"/>
                </a:moveTo>
                <a:lnTo>
                  <a:pt x="202" y="202"/>
                </a:lnTo>
                <a:lnTo>
                  <a:pt x="190" y="200"/>
                </a:lnTo>
                <a:lnTo>
                  <a:pt x="176" y="194"/>
                </a:lnTo>
                <a:lnTo>
                  <a:pt x="0" y="102"/>
                </a:lnTo>
                <a:lnTo>
                  <a:pt x="0" y="278"/>
                </a:lnTo>
                <a:lnTo>
                  <a:pt x="0" y="278"/>
                </a:lnTo>
                <a:lnTo>
                  <a:pt x="2" y="288"/>
                </a:lnTo>
                <a:lnTo>
                  <a:pt x="6" y="296"/>
                </a:lnTo>
                <a:lnTo>
                  <a:pt x="14" y="302"/>
                </a:lnTo>
                <a:lnTo>
                  <a:pt x="24" y="304"/>
                </a:lnTo>
                <a:lnTo>
                  <a:pt x="378" y="304"/>
                </a:lnTo>
                <a:lnTo>
                  <a:pt x="378" y="304"/>
                </a:lnTo>
                <a:lnTo>
                  <a:pt x="388" y="302"/>
                </a:lnTo>
                <a:lnTo>
                  <a:pt x="396" y="296"/>
                </a:lnTo>
                <a:lnTo>
                  <a:pt x="402" y="288"/>
                </a:lnTo>
                <a:lnTo>
                  <a:pt x="404" y="278"/>
                </a:lnTo>
                <a:lnTo>
                  <a:pt x="404" y="102"/>
                </a:lnTo>
                <a:lnTo>
                  <a:pt x="226" y="194"/>
                </a:lnTo>
                <a:lnTo>
                  <a:pt x="226" y="194"/>
                </a:lnTo>
                <a:lnTo>
                  <a:pt x="212" y="200"/>
                </a:lnTo>
                <a:lnTo>
                  <a:pt x="202" y="202"/>
                </a:lnTo>
                <a:lnTo>
                  <a:pt x="202" y="202"/>
                </a:lnTo>
                <a:close/>
                <a:moveTo>
                  <a:pt x="378" y="0"/>
                </a:moveTo>
                <a:lnTo>
                  <a:pt x="24" y="0"/>
                </a:lnTo>
                <a:lnTo>
                  <a:pt x="24" y="0"/>
                </a:lnTo>
                <a:lnTo>
                  <a:pt x="14" y="2"/>
                </a:lnTo>
                <a:lnTo>
                  <a:pt x="6" y="8"/>
                </a:lnTo>
                <a:lnTo>
                  <a:pt x="2" y="16"/>
                </a:lnTo>
                <a:lnTo>
                  <a:pt x="0" y="26"/>
                </a:lnTo>
                <a:lnTo>
                  <a:pt x="0" y="44"/>
                </a:lnTo>
                <a:lnTo>
                  <a:pt x="202" y="152"/>
                </a:lnTo>
                <a:lnTo>
                  <a:pt x="404" y="44"/>
                </a:lnTo>
                <a:lnTo>
                  <a:pt x="404" y="26"/>
                </a:lnTo>
                <a:lnTo>
                  <a:pt x="404" y="26"/>
                </a:lnTo>
                <a:lnTo>
                  <a:pt x="402" y="16"/>
                </a:lnTo>
                <a:lnTo>
                  <a:pt x="396" y="8"/>
                </a:lnTo>
                <a:lnTo>
                  <a:pt x="388" y="2"/>
                </a:lnTo>
                <a:lnTo>
                  <a:pt x="378" y="0"/>
                </a:lnTo>
                <a:lnTo>
                  <a:pt x="378"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216"/>
          <p:cNvSpPr>
            <a:spLocks noEditPoints="1"/>
          </p:cNvSpPr>
          <p:nvPr/>
        </p:nvSpPr>
        <p:spPr bwMode="auto">
          <a:xfrm>
            <a:off x="1638418" y="2274055"/>
            <a:ext cx="704591" cy="701051"/>
          </a:xfrm>
          <a:custGeom>
            <a:avLst/>
            <a:gdLst/>
            <a:ahLst/>
            <a:cxnLst>
              <a:cxn ang="0">
                <a:pos x="178" y="0"/>
              </a:cxn>
              <a:cxn ang="0">
                <a:pos x="122" y="16"/>
              </a:cxn>
              <a:cxn ang="0">
                <a:pos x="72" y="46"/>
              </a:cxn>
              <a:cxn ang="0">
                <a:pos x="34" y="88"/>
              </a:cxn>
              <a:cxn ang="0">
                <a:pos x="10" y="140"/>
              </a:cxn>
              <a:cxn ang="0">
                <a:pos x="0" y="198"/>
              </a:cxn>
              <a:cxn ang="0">
                <a:pos x="4" y="238"/>
              </a:cxn>
              <a:cxn ang="0">
                <a:pos x="24" y="292"/>
              </a:cxn>
              <a:cxn ang="0">
                <a:pos x="58" y="338"/>
              </a:cxn>
              <a:cxn ang="0">
                <a:pos x="104" y="372"/>
              </a:cxn>
              <a:cxn ang="0">
                <a:pos x="158" y="392"/>
              </a:cxn>
              <a:cxn ang="0">
                <a:pos x="198" y="396"/>
              </a:cxn>
              <a:cxn ang="0">
                <a:pos x="258" y="388"/>
              </a:cxn>
              <a:cxn ang="0">
                <a:pos x="310" y="362"/>
              </a:cxn>
              <a:cxn ang="0">
                <a:pos x="352" y="324"/>
              </a:cxn>
              <a:cxn ang="0">
                <a:pos x="382" y="276"/>
              </a:cxn>
              <a:cxn ang="0">
                <a:pos x="396" y="218"/>
              </a:cxn>
              <a:cxn ang="0">
                <a:pos x="396" y="178"/>
              </a:cxn>
              <a:cxn ang="0">
                <a:pos x="382" y="122"/>
              </a:cxn>
              <a:cxn ang="0">
                <a:pos x="352" y="72"/>
              </a:cxn>
              <a:cxn ang="0">
                <a:pos x="310" y="34"/>
              </a:cxn>
              <a:cxn ang="0">
                <a:pos x="258" y="8"/>
              </a:cxn>
              <a:cxn ang="0">
                <a:pos x="198" y="0"/>
              </a:cxn>
              <a:cxn ang="0">
                <a:pos x="146" y="198"/>
              </a:cxn>
              <a:cxn ang="0">
                <a:pos x="230" y="244"/>
              </a:cxn>
              <a:cxn ang="0">
                <a:pos x="250" y="234"/>
              </a:cxn>
              <a:cxn ang="0">
                <a:pos x="266" y="234"/>
              </a:cxn>
              <a:cxn ang="0">
                <a:pos x="286" y="244"/>
              </a:cxn>
              <a:cxn ang="0">
                <a:pos x="296" y="264"/>
              </a:cxn>
              <a:cxn ang="0">
                <a:pos x="296" y="280"/>
              </a:cxn>
              <a:cxn ang="0">
                <a:pos x="286" y="300"/>
              </a:cxn>
              <a:cxn ang="0">
                <a:pos x="266" y="310"/>
              </a:cxn>
              <a:cxn ang="0">
                <a:pos x="250" y="310"/>
              </a:cxn>
              <a:cxn ang="0">
                <a:pos x="230" y="300"/>
              </a:cxn>
              <a:cxn ang="0">
                <a:pos x="220" y="280"/>
              </a:cxn>
              <a:cxn ang="0">
                <a:pos x="220" y="266"/>
              </a:cxn>
              <a:cxn ang="0">
                <a:pos x="130" y="230"/>
              </a:cxn>
              <a:cxn ang="0">
                <a:pos x="108" y="238"/>
              </a:cxn>
              <a:cxn ang="0">
                <a:pos x="92" y="234"/>
              </a:cxn>
              <a:cxn ang="0">
                <a:pos x="74" y="220"/>
              </a:cxn>
              <a:cxn ang="0">
                <a:pos x="68" y="198"/>
              </a:cxn>
              <a:cxn ang="0">
                <a:pos x="72" y="182"/>
              </a:cxn>
              <a:cxn ang="0">
                <a:pos x="86" y="166"/>
              </a:cxn>
              <a:cxn ang="0">
                <a:pos x="108" y="158"/>
              </a:cxn>
              <a:cxn ang="0">
                <a:pos x="124" y="162"/>
              </a:cxn>
              <a:cxn ang="0">
                <a:pos x="220" y="130"/>
              </a:cxn>
              <a:cxn ang="0">
                <a:pos x="218" y="124"/>
              </a:cxn>
              <a:cxn ang="0">
                <a:pos x="226" y="102"/>
              </a:cxn>
              <a:cxn ang="0">
                <a:pos x="242" y="88"/>
              </a:cxn>
              <a:cxn ang="0">
                <a:pos x="258" y="86"/>
              </a:cxn>
              <a:cxn ang="0">
                <a:pos x="280" y="92"/>
              </a:cxn>
              <a:cxn ang="0">
                <a:pos x="294" y="110"/>
              </a:cxn>
              <a:cxn ang="0">
                <a:pos x="298" y="124"/>
              </a:cxn>
              <a:cxn ang="0">
                <a:pos x="290" y="146"/>
              </a:cxn>
              <a:cxn ang="0">
                <a:pos x="274" y="162"/>
              </a:cxn>
              <a:cxn ang="0">
                <a:pos x="258" y="164"/>
              </a:cxn>
              <a:cxn ang="0">
                <a:pos x="236" y="156"/>
              </a:cxn>
              <a:cxn ang="0">
                <a:pos x="146" y="192"/>
              </a:cxn>
            </a:cxnLst>
            <a:rect l="0" t="0" r="r" b="b"/>
            <a:pathLst>
              <a:path w="398" h="396">
                <a:moveTo>
                  <a:pt x="198" y="0"/>
                </a:moveTo>
                <a:lnTo>
                  <a:pt x="198" y="0"/>
                </a:lnTo>
                <a:lnTo>
                  <a:pt x="178" y="0"/>
                </a:lnTo>
                <a:lnTo>
                  <a:pt x="158" y="4"/>
                </a:lnTo>
                <a:lnTo>
                  <a:pt x="140" y="8"/>
                </a:lnTo>
                <a:lnTo>
                  <a:pt x="122" y="16"/>
                </a:lnTo>
                <a:lnTo>
                  <a:pt x="104" y="24"/>
                </a:lnTo>
                <a:lnTo>
                  <a:pt x="88" y="34"/>
                </a:lnTo>
                <a:lnTo>
                  <a:pt x="72" y="46"/>
                </a:lnTo>
                <a:lnTo>
                  <a:pt x="58" y="58"/>
                </a:lnTo>
                <a:lnTo>
                  <a:pt x="46" y="72"/>
                </a:lnTo>
                <a:lnTo>
                  <a:pt x="34" y="88"/>
                </a:lnTo>
                <a:lnTo>
                  <a:pt x="24" y="104"/>
                </a:lnTo>
                <a:lnTo>
                  <a:pt x="16" y="122"/>
                </a:lnTo>
                <a:lnTo>
                  <a:pt x="10" y="140"/>
                </a:lnTo>
                <a:lnTo>
                  <a:pt x="4" y="158"/>
                </a:lnTo>
                <a:lnTo>
                  <a:pt x="2" y="178"/>
                </a:lnTo>
                <a:lnTo>
                  <a:pt x="0" y="198"/>
                </a:lnTo>
                <a:lnTo>
                  <a:pt x="0" y="198"/>
                </a:lnTo>
                <a:lnTo>
                  <a:pt x="2" y="218"/>
                </a:lnTo>
                <a:lnTo>
                  <a:pt x="4" y="238"/>
                </a:lnTo>
                <a:lnTo>
                  <a:pt x="10" y="258"/>
                </a:lnTo>
                <a:lnTo>
                  <a:pt x="16" y="276"/>
                </a:lnTo>
                <a:lnTo>
                  <a:pt x="24" y="292"/>
                </a:lnTo>
                <a:lnTo>
                  <a:pt x="34" y="310"/>
                </a:lnTo>
                <a:lnTo>
                  <a:pt x="46" y="324"/>
                </a:lnTo>
                <a:lnTo>
                  <a:pt x="58" y="338"/>
                </a:lnTo>
                <a:lnTo>
                  <a:pt x="72" y="352"/>
                </a:lnTo>
                <a:lnTo>
                  <a:pt x="88" y="362"/>
                </a:lnTo>
                <a:lnTo>
                  <a:pt x="104" y="372"/>
                </a:lnTo>
                <a:lnTo>
                  <a:pt x="122" y="382"/>
                </a:lnTo>
                <a:lnTo>
                  <a:pt x="140" y="388"/>
                </a:lnTo>
                <a:lnTo>
                  <a:pt x="158" y="392"/>
                </a:lnTo>
                <a:lnTo>
                  <a:pt x="178" y="396"/>
                </a:lnTo>
                <a:lnTo>
                  <a:pt x="198" y="396"/>
                </a:lnTo>
                <a:lnTo>
                  <a:pt x="198" y="396"/>
                </a:lnTo>
                <a:lnTo>
                  <a:pt x="220" y="396"/>
                </a:lnTo>
                <a:lnTo>
                  <a:pt x="238" y="392"/>
                </a:lnTo>
                <a:lnTo>
                  <a:pt x="258" y="388"/>
                </a:lnTo>
                <a:lnTo>
                  <a:pt x="276" y="382"/>
                </a:lnTo>
                <a:lnTo>
                  <a:pt x="294" y="372"/>
                </a:lnTo>
                <a:lnTo>
                  <a:pt x="310" y="362"/>
                </a:lnTo>
                <a:lnTo>
                  <a:pt x="326" y="352"/>
                </a:lnTo>
                <a:lnTo>
                  <a:pt x="340" y="338"/>
                </a:lnTo>
                <a:lnTo>
                  <a:pt x="352" y="324"/>
                </a:lnTo>
                <a:lnTo>
                  <a:pt x="364" y="310"/>
                </a:lnTo>
                <a:lnTo>
                  <a:pt x="374" y="292"/>
                </a:lnTo>
                <a:lnTo>
                  <a:pt x="382" y="276"/>
                </a:lnTo>
                <a:lnTo>
                  <a:pt x="388" y="258"/>
                </a:lnTo>
                <a:lnTo>
                  <a:pt x="394" y="238"/>
                </a:lnTo>
                <a:lnTo>
                  <a:pt x="396" y="218"/>
                </a:lnTo>
                <a:lnTo>
                  <a:pt x="398" y="198"/>
                </a:lnTo>
                <a:lnTo>
                  <a:pt x="398" y="198"/>
                </a:lnTo>
                <a:lnTo>
                  <a:pt x="396" y="178"/>
                </a:lnTo>
                <a:lnTo>
                  <a:pt x="394" y="158"/>
                </a:lnTo>
                <a:lnTo>
                  <a:pt x="388" y="140"/>
                </a:lnTo>
                <a:lnTo>
                  <a:pt x="382" y="122"/>
                </a:lnTo>
                <a:lnTo>
                  <a:pt x="374" y="104"/>
                </a:lnTo>
                <a:lnTo>
                  <a:pt x="364" y="88"/>
                </a:lnTo>
                <a:lnTo>
                  <a:pt x="352" y="72"/>
                </a:lnTo>
                <a:lnTo>
                  <a:pt x="340" y="58"/>
                </a:lnTo>
                <a:lnTo>
                  <a:pt x="326" y="46"/>
                </a:lnTo>
                <a:lnTo>
                  <a:pt x="310" y="34"/>
                </a:lnTo>
                <a:lnTo>
                  <a:pt x="294" y="24"/>
                </a:lnTo>
                <a:lnTo>
                  <a:pt x="276" y="16"/>
                </a:lnTo>
                <a:lnTo>
                  <a:pt x="258" y="8"/>
                </a:lnTo>
                <a:lnTo>
                  <a:pt x="238" y="4"/>
                </a:lnTo>
                <a:lnTo>
                  <a:pt x="220" y="0"/>
                </a:lnTo>
                <a:lnTo>
                  <a:pt x="198" y="0"/>
                </a:lnTo>
                <a:lnTo>
                  <a:pt x="198" y="0"/>
                </a:lnTo>
                <a:close/>
                <a:moveTo>
                  <a:pt x="146" y="198"/>
                </a:moveTo>
                <a:lnTo>
                  <a:pt x="146" y="198"/>
                </a:lnTo>
                <a:lnTo>
                  <a:pt x="146" y="204"/>
                </a:lnTo>
                <a:lnTo>
                  <a:pt x="230" y="244"/>
                </a:lnTo>
                <a:lnTo>
                  <a:pt x="230" y="244"/>
                </a:lnTo>
                <a:lnTo>
                  <a:pt x="236" y="240"/>
                </a:lnTo>
                <a:lnTo>
                  <a:pt x="242" y="236"/>
                </a:lnTo>
                <a:lnTo>
                  <a:pt x="250" y="234"/>
                </a:lnTo>
                <a:lnTo>
                  <a:pt x="258" y="232"/>
                </a:lnTo>
                <a:lnTo>
                  <a:pt x="258" y="232"/>
                </a:lnTo>
                <a:lnTo>
                  <a:pt x="266" y="234"/>
                </a:lnTo>
                <a:lnTo>
                  <a:pt x="274" y="236"/>
                </a:lnTo>
                <a:lnTo>
                  <a:pt x="280" y="240"/>
                </a:lnTo>
                <a:lnTo>
                  <a:pt x="286" y="244"/>
                </a:lnTo>
                <a:lnTo>
                  <a:pt x="290" y="250"/>
                </a:lnTo>
                <a:lnTo>
                  <a:pt x="294" y="256"/>
                </a:lnTo>
                <a:lnTo>
                  <a:pt x="296" y="264"/>
                </a:lnTo>
                <a:lnTo>
                  <a:pt x="298" y="272"/>
                </a:lnTo>
                <a:lnTo>
                  <a:pt x="298" y="272"/>
                </a:lnTo>
                <a:lnTo>
                  <a:pt x="296" y="280"/>
                </a:lnTo>
                <a:lnTo>
                  <a:pt x="294" y="288"/>
                </a:lnTo>
                <a:lnTo>
                  <a:pt x="290" y="294"/>
                </a:lnTo>
                <a:lnTo>
                  <a:pt x="286" y="300"/>
                </a:lnTo>
                <a:lnTo>
                  <a:pt x="280" y="304"/>
                </a:lnTo>
                <a:lnTo>
                  <a:pt x="274" y="308"/>
                </a:lnTo>
                <a:lnTo>
                  <a:pt x="266" y="310"/>
                </a:lnTo>
                <a:lnTo>
                  <a:pt x="258" y="312"/>
                </a:lnTo>
                <a:lnTo>
                  <a:pt x="258" y="312"/>
                </a:lnTo>
                <a:lnTo>
                  <a:pt x="250" y="310"/>
                </a:lnTo>
                <a:lnTo>
                  <a:pt x="242" y="308"/>
                </a:lnTo>
                <a:lnTo>
                  <a:pt x="236" y="304"/>
                </a:lnTo>
                <a:lnTo>
                  <a:pt x="230" y="300"/>
                </a:lnTo>
                <a:lnTo>
                  <a:pt x="226" y="294"/>
                </a:lnTo>
                <a:lnTo>
                  <a:pt x="222" y="288"/>
                </a:lnTo>
                <a:lnTo>
                  <a:pt x="220" y="280"/>
                </a:lnTo>
                <a:lnTo>
                  <a:pt x="218" y="272"/>
                </a:lnTo>
                <a:lnTo>
                  <a:pt x="218" y="272"/>
                </a:lnTo>
                <a:lnTo>
                  <a:pt x="220" y="266"/>
                </a:lnTo>
                <a:lnTo>
                  <a:pt x="136" y="226"/>
                </a:lnTo>
                <a:lnTo>
                  <a:pt x="136" y="226"/>
                </a:lnTo>
                <a:lnTo>
                  <a:pt x="130" y="230"/>
                </a:lnTo>
                <a:lnTo>
                  <a:pt x="124" y="234"/>
                </a:lnTo>
                <a:lnTo>
                  <a:pt x="116" y="236"/>
                </a:lnTo>
                <a:lnTo>
                  <a:pt x="108" y="238"/>
                </a:lnTo>
                <a:lnTo>
                  <a:pt x="108" y="238"/>
                </a:lnTo>
                <a:lnTo>
                  <a:pt x="100" y="236"/>
                </a:lnTo>
                <a:lnTo>
                  <a:pt x="92" y="234"/>
                </a:lnTo>
                <a:lnTo>
                  <a:pt x="86" y="230"/>
                </a:lnTo>
                <a:lnTo>
                  <a:pt x="80" y="226"/>
                </a:lnTo>
                <a:lnTo>
                  <a:pt x="74" y="220"/>
                </a:lnTo>
                <a:lnTo>
                  <a:pt x="72" y="214"/>
                </a:lnTo>
                <a:lnTo>
                  <a:pt x="68" y="206"/>
                </a:lnTo>
                <a:lnTo>
                  <a:pt x="68" y="198"/>
                </a:lnTo>
                <a:lnTo>
                  <a:pt x="68" y="198"/>
                </a:lnTo>
                <a:lnTo>
                  <a:pt x="68" y="190"/>
                </a:lnTo>
                <a:lnTo>
                  <a:pt x="72" y="182"/>
                </a:lnTo>
                <a:lnTo>
                  <a:pt x="74" y="176"/>
                </a:lnTo>
                <a:lnTo>
                  <a:pt x="80" y="170"/>
                </a:lnTo>
                <a:lnTo>
                  <a:pt x="86" y="166"/>
                </a:lnTo>
                <a:lnTo>
                  <a:pt x="92" y="162"/>
                </a:lnTo>
                <a:lnTo>
                  <a:pt x="100" y="160"/>
                </a:lnTo>
                <a:lnTo>
                  <a:pt x="108" y="158"/>
                </a:lnTo>
                <a:lnTo>
                  <a:pt x="108" y="158"/>
                </a:lnTo>
                <a:lnTo>
                  <a:pt x="116" y="160"/>
                </a:lnTo>
                <a:lnTo>
                  <a:pt x="124" y="162"/>
                </a:lnTo>
                <a:lnTo>
                  <a:pt x="130" y="166"/>
                </a:lnTo>
                <a:lnTo>
                  <a:pt x="136" y="172"/>
                </a:lnTo>
                <a:lnTo>
                  <a:pt x="220" y="130"/>
                </a:lnTo>
                <a:lnTo>
                  <a:pt x="220" y="130"/>
                </a:lnTo>
                <a:lnTo>
                  <a:pt x="218" y="124"/>
                </a:lnTo>
                <a:lnTo>
                  <a:pt x="218" y="124"/>
                </a:lnTo>
                <a:lnTo>
                  <a:pt x="220" y="116"/>
                </a:lnTo>
                <a:lnTo>
                  <a:pt x="222" y="110"/>
                </a:lnTo>
                <a:lnTo>
                  <a:pt x="226" y="102"/>
                </a:lnTo>
                <a:lnTo>
                  <a:pt x="230" y="98"/>
                </a:lnTo>
                <a:lnTo>
                  <a:pt x="236" y="92"/>
                </a:lnTo>
                <a:lnTo>
                  <a:pt x="242" y="88"/>
                </a:lnTo>
                <a:lnTo>
                  <a:pt x="250" y="86"/>
                </a:lnTo>
                <a:lnTo>
                  <a:pt x="258" y="86"/>
                </a:lnTo>
                <a:lnTo>
                  <a:pt x="258" y="86"/>
                </a:lnTo>
                <a:lnTo>
                  <a:pt x="266" y="86"/>
                </a:lnTo>
                <a:lnTo>
                  <a:pt x="274" y="88"/>
                </a:lnTo>
                <a:lnTo>
                  <a:pt x="280" y="92"/>
                </a:lnTo>
                <a:lnTo>
                  <a:pt x="286" y="98"/>
                </a:lnTo>
                <a:lnTo>
                  <a:pt x="290" y="102"/>
                </a:lnTo>
                <a:lnTo>
                  <a:pt x="294" y="110"/>
                </a:lnTo>
                <a:lnTo>
                  <a:pt x="296" y="116"/>
                </a:lnTo>
                <a:lnTo>
                  <a:pt x="298" y="124"/>
                </a:lnTo>
                <a:lnTo>
                  <a:pt x="298" y="124"/>
                </a:lnTo>
                <a:lnTo>
                  <a:pt x="296" y="132"/>
                </a:lnTo>
                <a:lnTo>
                  <a:pt x="294" y="140"/>
                </a:lnTo>
                <a:lnTo>
                  <a:pt x="290" y="146"/>
                </a:lnTo>
                <a:lnTo>
                  <a:pt x="286" y="152"/>
                </a:lnTo>
                <a:lnTo>
                  <a:pt x="280" y="158"/>
                </a:lnTo>
                <a:lnTo>
                  <a:pt x="274" y="162"/>
                </a:lnTo>
                <a:lnTo>
                  <a:pt x="266" y="164"/>
                </a:lnTo>
                <a:lnTo>
                  <a:pt x="258" y="164"/>
                </a:lnTo>
                <a:lnTo>
                  <a:pt x="258" y="164"/>
                </a:lnTo>
                <a:lnTo>
                  <a:pt x="250" y="164"/>
                </a:lnTo>
                <a:lnTo>
                  <a:pt x="242" y="160"/>
                </a:lnTo>
                <a:lnTo>
                  <a:pt x="236" y="156"/>
                </a:lnTo>
                <a:lnTo>
                  <a:pt x="230" y="152"/>
                </a:lnTo>
                <a:lnTo>
                  <a:pt x="146" y="192"/>
                </a:lnTo>
                <a:lnTo>
                  <a:pt x="146" y="192"/>
                </a:lnTo>
                <a:lnTo>
                  <a:pt x="146" y="198"/>
                </a:lnTo>
                <a:lnTo>
                  <a:pt x="146" y="198"/>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nvGrpSpPr>
          <p:cNvPr id="18" name="组 4"/>
          <p:cNvGrpSpPr/>
          <p:nvPr/>
        </p:nvGrpSpPr>
        <p:grpSpPr>
          <a:xfrm>
            <a:off x="6976008" y="2225213"/>
            <a:ext cx="666459" cy="798733"/>
            <a:chOff x="1536700" y="911225"/>
            <a:chExt cx="831850" cy="996950"/>
          </a:xfrm>
          <a:solidFill>
            <a:srgbClr val="103154"/>
          </a:solidFill>
        </p:grpSpPr>
        <p:sp>
          <p:nvSpPr>
            <p:cNvPr id="19" name="Freeform 47"/>
            <p:cNvSpPr>
              <a:spLocks/>
            </p:cNvSpPr>
            <p:nvPr/>
          </p:nvSpPr>
          <p:spPr bwMode="auto">
            <a:xfrm>
              <a:off x="1838325" y="1765300"/>
              <a:ext cx="234950" cy="50800"/>
            </a:xfrm>
            <a:custGeom>
              <a:avLst/>
              <a:gdLst/>
              <a:ahLst/>
              <a:cxnLst>
                <a:cxn ang="0">
                  <a:pos x="132" y="0"/>
                </a:cxn>
                <a:cxn ang="0">
                  <a:pos x="16" y="0"/>
                </a:cxn>
                <a:cxn ang="0">
                  <a:pos x="16" y="0"/>
                </a:cxn>
                <a:cxn ang="0">
                  <a:pos x="8" y="2"/>
                </a:cxn>
                <a:cxn ang="0">
                  <a:pos x="4" y="6"/>
                </a:cxn>
                <a:cxn ang="0">
                  <a:pos x="0" y="10"/>
                </a:cxn>
                <a:cxn ang="0">
                  <a:pos x="0" y="16"/>
                </a:cxn>
                <a:cxn ang="0">
                  <a:pos x="0" y="16"/>
                </a:cxn>
                <a:cxn ang="0">
                  <a:pos x="0" y="22"/>
                </a:cxn>
                <a:cxn ang="0">
                  <a:pos x="4" y="28"/>
                </a:cxn>
                <a:cxn ang="0">
                  <a:pos x="8" y="32"/>
                </a:cxn>
                <a:cxn ang="0">
                  <a:pos x="16" y="32"/>
                </a:cxn>
                <a:cxn ang="0">
                  <a:pos x="132" y="32"/>
                </a:cxn>
                <a:cxn ang="0">
                  <a:pos x="132" y="32"/>
                </a:cxn>
                <a:cxn ang="0">
                  <a:pos x="138" y="32"/>
                </a:cxn>
                <a:cxn ang="0">
                  <a:pos x="142" y="28"/>
                </a:cxn>
                <a:cxn ang="0">
                  <a:pos x="146" y="22"/>
                </a:cxn>
                <a:cxn ang="0">
                  <a:pos x="148" y="16"/>
                </a:cxn>
                <a:cxn ang="0">
                  <a:pos x="148" y="16"/>
                </a:cxn>
                <a:cxn ang="0">
                  <a:pos x="146" y="10"/>
                </a:cxn>
                <a:cxn ang="0">
                  <a:pos x="142" y="6"/>
                </a:cxn>
                <a:cxn ang="0">
                  <a:pos x="138" y="2"/>
                </a:cxn>
                <a:cxn ang="0">
                  <a:pos x="132" y="0"/>
                </a:cxn>
                <a:cxn ang="0">
                  <a:pos x="132" y="0"/>
                </a:cxn>
              </a:cxnLst>
              <a:rect l="0" t="0" r="r" b="b"/>
              <a:pathLst>
                <a:path w="148" h="32">
                  <a:moveTo>
                    <a:pt x="132" y="0"/>
                  </a:moveTo>
                  <a:lnTo>
                    <a:pt x="16" y="0"/>
                  </a:lnTo>
                  <a:lnTo>
                    <a:pt x="16" y="0"/>
                  </a:lnTo>
                  <a:lnTo>
                    <a:pt x="8" y="2"/>
                  </a:lnTo>
                  <a:lnTo>
                    <a:pt x="4" y="6"/>
                  </a:lnTo>
                  <a:lnTo>
                    <a:pt x="0" y="10"/>
                  </a:lnTo>
                  <a:lnTo>
                    <a:pt x="0" y="16"/>
                  </a:lnTo>
                  <a:lnTo>
                    <a:pt x="0" y="16"/>
                  </a:lnTo>
                  <a:lnTo>
                    <a:pt x="0" y="22"/>
                  </a:lnTo>
                  <a:lnTo>
                    <a:pt x="4" y="28"/>
                  </a:lnTo>
                  <a:lnTo>
                    <a:pt x="8" y="32"/>
                  </a:lnTo>
                  <a:lnTo>
                    <a:pt x="16" y="32"/>
                  </a:lnTo>
                  <a:lnTo>
                    <a:pt x="132" y="32"/>
                  </a:lnTo>
                  <a:lnTo>
                    <a:pt x="132" y="32"/>
                  </a:lnTo>
                  <a:lnTo>
                    <a:pt x="138" y="32"/>
                  </a:lnTo>
                  <a:lnTo>
                    <a:pt x="142" y="28"/>
                  </a:lnTo>
                  <a:lnTo>
                    <a:pt x="146" y="22"/>
                  </a:lnTo>
                  <a:lnTo>
                    <a:pt x="148" y="16"/>
                  </a:lnTo>
                  <a:lnTo>
                    <a:pt x="148" y="16"/>
                  </a:lnTo>
                  <a:lnTo>
                    <a:pt x="146" y="10"/>
                  </a:lnTo>
                  <a:lnTo>
                    <a:pt x="142" y="6"/>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0" name="Freeform 48"/>
            <p:cNvSpPr>
              <a:spLocks/>
            </p:cNvSpPr>
            <p:nvPr/>
          </p:nvSpPr>
          <p:spPr bwMode="auto">
            <a:xfrm>
              <a:off x="1838325" y="1857375"/>
              <a:ext cx="234950" cy="50800"/>
            </a:xfrm>
            <a:custGeom>
              <a:avLst/>
              <a:gdLst/>
              <a:ahLst/>
              <a:cxnLst>
                <a:cxn ang="0">
                  <a:pos x="132" y="0"/>
                </a:cxn>
                <a:cxn ang="0">
                  <a:pos x="16" y="0"/>
                </a:cxn>
                <a:cxn ang="0">
                  <a:pos x="16" y="0"/>
                </a:cxn>
                <a:cxn ang="0">
                  <a:pos x="8" y="2"/>
                </a:cxn>
                <a:cxn ang="0">
                  <a:pos x="4" y="4"/>
                </a:cxn>
                <a:cxn ang="0">
                  <a:pos x="0" y="10"/>
                </a:cxn>
                <a:cxn ang="0">
                  <a:pos x="0" y="16"/>
                </a:cxn>
                <a:cxn ang="0">
                  <a:pos x="0" y="16"/>
                </a:cxn>
                <a:cxn ang="0">
                  <a:pos x="0" y="22"/>
                </a:cxn>
                <a:cxn ang="0">
                  <a:pos x="4" y="28"/>
                </a:cxn>
                <a:cxn ang="0">
                  <a:pos x="8" y="30"/>
                </a:cxn>
                <a:cxn ang="0">
                  <a:pos x="16" y="32"/>
                </a:cxn>
                <a:cxn ang="0">
                  <a:pos x="132" y="32"/>
                </a:cxn>
                <a:cxn ang="0">
                  <a:pos x="132" y="32"/>
                </a:cxn>
                <a:cxn ang="0">
                  <a:pos x="138" y="30"/>
                </a:cxn>
                <a:cxn ang="0">
                  <a:pos x="142" y="28"/>
                </a:cxn>
                <a:cxn ang="0">
                  <a:pos x="146" y="22"/>
                </a:cxn>
                <a:cxn ang="0">
                  <a:pos x="148" y="16"/>
                </a:cxn>
                <a:cxn ang="0">
                  <a:pos x="148" y="16"/>
                </a:cxn>
                <a:cxn ang="0">
                  <a:pos x="146" y="10"/>
                </a:cxn>
                <a:cxn ang="0">
                  <a:pos x="142" y="4"/>
                </a:cxn>
                <a:cxn ang="0">
                  <a:pos x="138" y="2"/>
                </a:cxn>
                <a:cxn ang="0">
                  <a:pos x="132" y="0"/>
                </a:cxn>
                <a:cxn ang="0">
                  <a:pos x="132" y="0"/>
                </a:cxn>
              </a:cxnLst>
              <a:rect l="0" t="0" r="r" b="b"/>
              <a:pathLst>
                <a:path w="148" h="32">
                  <a:moveTo>
                    <a:pt x="132" y="0"/>
                  </a:moveTo>
                  <a:lnTo>
                    <a:pt x="16" y="0"/>
                  </a:lnTo>
                  <a:lnTo>
                    <a:pt x="16" y="0"/>
                  </a:lnTo>
                  <a:lnTo>
                    <a:pt x="8" y="2"/>
                  </a:lnTo>
                  <a:lnTo>
                    <a:pt x="4" y="4"/>
                  </a:lnTo>
                  <a:lnTo>
                    <a:pt x="0" y="10"/>
                  </a:lnTo>
                  <a:lnTo>
                    <a:pt x="0" y="16"/>
                  </a:lnTo>
                  <a:lnTo>
                    <a:pt x="0" y="16"/>
                  </a:lnTo>
                  <a:lnTo>
                    <a:pt x="0" y="22"/>
                  </a:lnTo>
                  <a:lnTo>
                    <a:pt x="4" y="28"/>
                  </a:lnTo>
                  <a:lnTo>
                    <a:pt x="8" y="30"/>
                  </a:lnTo>
                  <a:lnTo>
                    <a:pt x="16" y="32"/>
                  </a:lnTo>
                  <a:lnTo>
                    <a:pt x="132" y="32"/>
                  </a:lnTo>
                  <a:lnTo>
                    <a:pt x="132" y="32"/>
                  </a:lnTo>
                  <a:lnTo>
                    <a:pt x="138" y="30"/>
                  </a:lnTo>
                  <a:lnTo>
                    <a:pt x="142" y="28"/>
                  </a:lnTo>
                  <a:lnTo>
                    <a:pt x="146" y="22"/>
                  </a:lnTo>
                  <a:lnTo>
                    <a:pt x="148" y="16"/>
                  </a:lnTo>
                  <a:lnTo>
                    <a:pt x="148" y="16"/>
                  </a:lnTo>
                  <a:lnTo>
                    <a:pt x="146" y="10"/>
                  </a:lnTo>
                  <a:lnTo>
                    <a:pt x="142" y="4"/>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1" name="Freeform 49"/>
            <p:cNvSpPr>
              <a:spLocks noEditPoints="1"/>
            </p:cNvSpPr>
            <p:nvPr/>
          </p:nvSpPr>
          <p:spPr bwMode="auto">
            <a:xfrm>
              <a:off x="1714500" y="1143000"/>
              <a:ext cx="476250" cy="581025"/>
            </a:xfrm>
            <a:custGeom>
              <a:avLst/>
              <a:gdLst/>
              <a:ahLst/>
              <a:cxnLst>
                <a:cxn ang="0">
                  <a:pos x="150" y="0"/>
                </a:cxn>
                <a:cxn ang="0">
                  <a:pos x="142" y="0"/>
                </a:cxn>
                <a:cxn ang="0">
                  <a:pos x="100" y="10"/>
                </a:cxn>
                <a:cxn ang="0">
                  <a:pos x="62" y="28"/>
                </a:cxn>
                <a:cxn ang="0">
                  <a:pos x="32" y="58"/>
                </a:cxn>
                <a:cxn ang="0">
                  <a:pos x="12" y="94"/>
                </a:cxn>
                <a:cxn ang="0">
                  <a:pos x="2" y="136"/>
                </a:cxn>
                <a:cxn ang="0">
                  <a:pos x="2" y="166"/>
                </a:cxn>
                <a:cxn ang="0">
                  <a:pos x="16" y="214"/>
                </a:cxn>
                <a:cxn ang="0">
                  <a:pos x="56" y="266"/>
                </a:cxn>
                <a:cxn ang="0">
                  <a:pos x="72" y="290"/>
                </a:cxn>
                <a:cxn ang="0">
                  <a:pos x="78" y="322"/>
                </a:cxn>
                <a:cxn ang="0">
                  <a:pos x="78" y="340"/>
                </a:cxn>
                <a:cxn ang="0">
                  <a:pos x="96" y="364"/>
                </a:cxn>
                <a:cxn ang="0">
                  <a:pos x="150" y="366"/>
                </a:cxn>
                <a:cxn ang="0">
                  <a:pos x="192" y="366"/>
                </a:cxn>
                <a:cxn ang="0">
                  <a:pos x="214" y="356"/>
                </a:cxn>
                <a:cxn ang="0">
                  <a:pos x="224" y="334"/>
                </a:cxn>
                <a:cxn ang="0">
                  <a:pos x="224" y="304"/>
                </a:cxn>
                <a:cxn ang="0">
                  <a:pos x="236" y="276"/>
                </a:cxn>
                <a:cxn ang="0">
                  <a:pos x="266" y="242"/>
                </a:cxn>
                <a:cxn ang="0">
                  <a:pos x="290" y="198"/>
                </a:cxn>
                <a:cxn ang="0">
                  <a:pos x="300" y="150"/>
                </a:cxn>
                <a:cxn ang="0">
                  <a:pos x="298" y="122"/>
                </a:cxn>
                <a:cxn ang="0">
                  <a:pos x="284" y="82"/>
                </a:cxn>
                <a:cxn ang="0">
                  <a:pos x="260" y="48"/>
                </a:cxn>
                <a:cxn ang="0">
                  <a:pos x="226" y="22"/>
                </a:cxn>
                <a:cxn ang="0">
                  <a:pos x="188" y="6"/>
                </a:cxn>
                <a:cxn ang="0">
                  <a:pos x="158" y="0"/>
                </a:cxn>
                <a:cxn ang="0">
                  <a:pos x="244" y="156"/>
                </a:cxn>
                <a:cxn ang="0">
                  <a:pos x="234" y="146"/>
                </a:cxn>
                <a:cxn ang="0">
                  <a:pos x="232" y="126"/>
                </a:cxn>
                <a:cxn ang="0">
                  <a:pos x="214" y="92"/>
                </a:cxn>
                <a:cxn ang="0">
                  <a:pos x="182" y="72"/>
                </a:cxn>
                <a:cxn ang="0">
                  <a:pos x="160" y="68"/>
                </a:cxn>
                <a:cxn ang="0">
                  <a:pos x="150" y="50"/>
                </a:cxn>
                <a:cxn ang="0">
                  <a:pos x="156" y="38"/>
                </a:cxn>
                <a:cxn ang="0">
                  <a:pos x="170" y="32"/>
                </a:cxn>
                <a:cxn ang="0">
                  <a:pos x="226" y="52"/>
                </a:cxn>
                <a:cxn ang="0">
                  <a:pos x="262" y="98"/>
                </a:cxn>
                <a:cxn ang="0">
                  <a:pos x="270" y="138"/>
                </a:cxn>
                <a:cxn ang="0">
                  <a:pos x="266" y="152"/>
                </a:cxn>
                <a:cxn ang="0">
                  <a:pos x="252" y="158"/>
                </a:cxn>
              </a:cxnLst>
              <a:rect l="0" t="0" r="r" b="b"/>
              <a:pathLst>
                <a:path w="300" h="366">
                  <a:moveTo>
                    <a:pt x="158" y="0"/>
                  </a:moveTo>
                  <a:lnTo>
                    <a:pt x="158" y="0"/>
                  </a:lnTo>
                  <a:lnTo>
                    <a:pt x="150" y="0"/>
                  </a:lnTo>
                  <a:lnTo>
                    <a:pt x="150" y="0"/>
                  </a:lnTo>
                  <a:lnTo>
                    <a:pt x="142" y="0"/>
                  </a:lnTo>
                  <a:lnTo>
                    <a:pt x="142" y="0"/>
                  </a:lnTo>
                  <a:lnTo>
                    <a:pt x="128" y="2"/>
                  </a:lnTo>
                  <a:lnTo>
                    <a:pt x="114" y="6"/>
                  </a:lnTo>
                  <a:lnTo>
                    <a:pt x="100" y="10"/>
                  </a:lnTo>
                  <a:lnTo>
                    <a:pt x="88" y="14"/>
                  </a:lnTo>
                  <a:lnTo>
                    <a:pt x="74" y="22"/>
                  </a:lnTo>
                  <a:lnTo>
                    <a:pt x="62" y="28"/>
                  </a:lnTo>
                  <a:lnTo>
                    <a:pt x="52" y="38"/>
                  </a:lnTo>
                  <a:lnTo>
                    <a:pt x="42" y="48"/>
                  </a:lnTo>
                  <a:lnTo>
                    <a:pt x="32" y="58"/>
                  </a:lnTo>
                  <a:lnTo>
                    <a:pt x="24" y="68"/>
                  </a:lnTo>
                  <a:lnTo>
                    <a:pt x="18" y="82"/>
                  </a:lnTo>
                  <a:lnTo>
                    <a:pt x="12" y="94"/>
                  </a:lnTo>
                  <a:lnTo>
                    <a:pt x="6" y="108"/>
                  </a:lnTo>
                  <a:lnTo>
                    <a:pt x="4" y="122"/>
                  </a:lnTo>
                  <a:lnTo>
                    <a:pt x="2" y="136"/>
                  </a:lnTo>
                  <a:lnTo>
                    <a:pt x="0" y="150"/>
                  </a:lnTo>
                  <a:lnTo>
                    <a:pt x="0" y="150"/>
                  </a:lnTo>
                  <a:lnTo>
                    <a:pt x="2" y="166"/>
                  </a:lnTo>
                  <a:lnTo>
                    <a:pt x="4" y="182"/>
                  </a:lnTo>
                  <a:lnTo>
                    <a:pt x="10" y="198"/>
                  </a:lnTo>
                  <a:lnTo>
                    <a:pt x="16" y="214"/>
                  </a:lnTo>
                  <a:lnTo>
                    <a:pt x="26" y="228"/>
                  </a:lnTo>
                  <a:lnTo>
                    <a:pt x="34" y="242"/>
                  </a:lnTo>
                  <a:lnTo>
                    <a:pt x="56" y="266"/>
                  </a:lnTo>
                  <a:lnTo>
                    <a:pt x="56" y="266"/>
                  </a:lnTo>
                  <a:lnTo>
                    <a:pt x="66" y="276"/>
                  </a:lnTo>
                  <a:lnTo>
                    <a:pt x="72" y="290"/>
                  </a:lnTo>
                  <a:lnTo>
                    <a:pt x="72" y="290"/>
                  </a:lnTo>
                  <a:lnTo>
                    <a:pt x="76" y="304"/>
                  </a:lnTo>
                  <a:lnTo>
                    <a:pt x="78" y="322"/>
                  </a:lnTo>
                  <a:lnTo>
                    <a:pt x="78" y="334"/>
                  </a:lnTo>
                  <a:lnTo>
                    <a:pt x="78" y="334"/>
                  </a:lnTo>
                  <a:lnTo>
                    <a:pt x="78" y="340"/>
                  </a:lnTo>
                  <a:lnTo>
                    <a:pt x="80" y="346"/>
                  </a:lnTo>
                  <a:lnTo>
                    <a:pt x="86" y="356"/>
                  </a:lnTo>
                  <a:lnTo>
                    <a:pt x="96" y="364"/>
                  </a:lnTo>
                  <a:lnTo>
                    <a:pt x="102" y="366"/>
                  </a:lnTo>
                  <a:lnTo>
                    <a:pt x="110" y="366"/>
                  </a:lnTo>
                  <a:lnTo>
                    <a:pt x="150" y="366"/>
                  </a:lnTo>
                  <a:lnTo>
                    <a:pt x="150" y="366"/>
                  </a:lnTo>
                  <a:lnTo>
                    <a:pt x="192" y="366"/>
                  </a:lnTo>
                  <a:lnTo>
                    <a:pt x="192" y="366"/>
                  </a:lnTo>
                  <a:lnTo>
                    <a:pt x="198" y="366"/>
                  </a:lnTo>
                  <a:lnTo>
                    <a:pt x="204" y="364"/>
                  </a:lnTo>
                  <a:lnTo>
                    <a:pt x="214" y="356"/>
                  </a:lnTo>
                  <a:lnTo>
                    <a:pt x="220" y="346"/>
                  </a:lnTo>
                  <a:lnTo>
                    <a:pt x="222" y="340"/>
                  </a:lnTo>
                  <a:lnTo>
                    <a:pt x="224" y="334"/>
                  </a:lnTo>
                  <a:lnTo>
                    <a:pt x="224" y="322"/>
                  </a:lnTo>
                  <a:lnTo>
                    <a:pt x="224" y="322"/>
                  </a:lnTo>
                  <a:lnTo>
                    <a:pt x="224" y="304"/>
                  </a:lnTo>
                  <a:lnTo>
                    <a:pt x="228" y="290"/>
                  </a:lnTo>
                  <a:lnTo>
                    <a:pt x="228" y="290"/>
                  </a:lnTo>
                  <a:lnTo>
                    <a:pt x="236" y="276"/>
                  </a:lnTo>
                  <a:lnTo>
                    <a:pt x="244" y="266"/>
                  </a:lnTo>
                  <a:lnTo>
                    <a:pt x="244" y="266"/>
                  </a:lnTo>
                  <a:lnTo>
                    <a:pt x="266" y="242"/>
                  </a:lnTo>
                  <a:lnTo>
                    <a:pt x="276" y="228"/>
                  </a:lnTo>
                  <a:lnTo>
                    <a:pt x="284" y="214"/>
                  </a:lnTo>
                  <a:lnTo>
                    <a:pt x="290" y="198"/>
                  </a:lnTo>
                  <a:lnTo>
                    <a:pt x="296" y="182"/>
                  </a:lnTo>
                  <a:lnTo>
                    <a:pt x="298" y="166"/>
                  </a:lnTo>
                  <a:lnTo>
                    <a:pt x="300" y="150"/>
                  </a:lnTo>
                  <a:lnTo>
                    <a:pt x="300" y="150"/>
                  </a:lnTo>
                  <a:lnTo>
                    <a:pt x="300" y="136"/>
                  </a:lnTo>
                  <a:lnTo>
                    <a:pt x="298" y="122"/>
                  </a:lnTo>
                  <a:lnTo>
                    <a:pt x="294" y="108"/>
                  </a:lnTo>
                  <a:lnTo>
                    <a:pt x="290" y="94"/>
                  </a:lnTo>
                  <a:lnTo>
                    <a:pt x="284" y="82"/>
                  </a:lnTo>
                  <a:lnTo>
                    <a:pt x="276" y="70"/>
                  </a:lnTo>
                  <a:lnTo>
                    <a:pt x="268" y="58"/>
                  </a:lnTo>
                  <a:lnTo>
                    <a:pt x="260" y="48"/>
                  </a:lnTo>
                  <a:lnTo>
                    <a:pt x="250" y="38"/>
                  </a:lnTo>
                  <a:lnTo>
                    <a:pt x="238" y="30"/>
                  </a:lnTo>
                  <a:lnTo>
                    <a:pt x="226" y="22"/>
                  </a:lnTo>
                  <a:lnTo>
                    <a:pt x="214" y="14"/>
                  </a:lnTo>
                  <a:lnTo>
                    <a:pt x="202" y="10"/>
                  </a:lnTo>
                  <a:lnTo>
                    <a:pt x="188" y="6"/>
                  </a:lnTo>
                  <a:lnTo>
                    <a:pt x="174" y="2"/>
                  </a:lnTo>
                  <a:lnTo>
                    <a:pt x="158" y="0"/>
                  </a:lnTo>
                  <a:lnTo>
                    <a:pt x="158" y="0"/>
                  </a:lnTo>
                  <a:close/>
                  <a:moveTo>
                    <a:pt x="252" y="158"/>
                  </a:moveTo>
                  <a:lnTo>
                    <a:pt x="252" y="158"/>
                  </a:lnTo>
                  <a:lnTo>
                    <a:pt x="244" y="156"/>
                  </a:lnTo>
                  <a:lnTo>
                    <a:pt x="238" y="152"/>
                  </a:lnTo>
                  <a:lnTo>
                    <a:pt x="238" y="152"/>
                  </a:lnTo>
                  <a:lnTo>
                    <a:pt x="234" y="146"/>
                  </a:lnTo>
                  <a:lnTo>
                    <a:pt x="232" y="138"/>
                  </a:lnTo>
                  <a:lnTo>
                    <a:pt x="232" y="138"/>
                  </a:lnTo>
                  <a:lnTo>
                    <a:pt x="232" y="126"/>
                  </a:lnTo>
                  <a:lnTo>
                    <a:pt x="228" y="112"/>
                  </a:lnTo>
                  <a:lnTo>
                    <a:pt x="222" y="102"/>
                  </a:lnTo>
                  <a:lnTo>
                    <a:pt x="214" y="92"/>
                  </a:lnTo>
                  <a:lnTo>
                    <a:pt x="204" y="84"/>
                  </a:lnTo>
                  <a:lnTo>
                    <a:pt x="194" y="76"/>
                  </a:lnTo>
                  <a:lnTo>
                    <a:pt x="182" y="72"/>
                  </a:lnTo>
                  <a:lnTo>
                    <a:pt x="168" y="70"/>
                  </a:lnTo>
                  <a:lnTo>
                    <a:pt x="168" y="70"/>
                  </a:lnTo>
                  <a:lnTo>
                    <a:pt x="160" y="68"/>
                  </a:lnTo>
                  <a:lnTo>
                    <a:pt x="154" y="64"/>
                  </a:lnTo>
                  <a:lnTo>
                    <a:pt x="150" y="58"/>
                  </a:lnTo>
                  <a:lnTo>
                    <a:pt x="150" y="50"/>
                  </a:lnTo>
                  <a:lnTo>
                    <a:pt x="150" y="50"/>
                  </a:lnTo>
                  <a:lnTo>
                    <a:pt x="152" y="42"/>
                  </a:lnTo>
                  <a:lnTo>
                    <a:pt x="156" y="38"/>
                  </a:lnTo>
                  <a:lnTo>
                    <a:pt x="162" y="34"/>
                  </a:lnTo>
                  <a:lnTo>
                    <a:pt x="170" y="32"/>
                  </a:lnTo>
                  <a:lnTo>
                    <a:pt x="170" y="32"/>
                  </a:lnTo>
                  <a:lnTo>
                    <a:pt x="190" y="36"/>
                  </a:lnTo>
                  <a:lnTo>
                    <a:pt x="210" y="42"/>
                  </a:lnTo>
                  <a:lnTo>
                    <a:pt x="226" y="52"/>
                  </a:lnTo>
                  <a:lnTo>
                    <a:pt x="242" y="66"/>
                  </a:lnTo>
                  <a:lnTo>
                    <a:pt x="254" y="80"/>
                  </a:lnTo>
                  <a:lnTo>
                    <a:pt x="262" y="98"/>
                  </a:lnTo>
                  <a:lnTo>
                    <a:pt x="268" y="118"/>
                  </a:lnTo>
                  <a:lnTo>
                    <a:pt x="270" y="138"/>
                  </a:lnTo>
                  <a:lnTo>
                    <a:pt x="270" y="138"/>
                  </a:lnTo>
                  <a:lnTo>
                    <a:pt x="270" y="146"/>
                  </a:lnTo>
                  <a:lnTo>
                    <a:pt x="266" y="152"/>
                  </a:lnTo>
                  <a:lnTo>
                    <a:pt x="266" y="152"/>
                  </a:lnTo>
                  <a:lnTo>
                    <a:pt x="260" y="156"/>
                  </a:lnTo>
                  <a:lnTo>
                    <a:pt x="252" y="158"/>
                  </a:lnTo>
                  <a:lnTo>
                    <a:pt x="252" y="1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2" name="Rectangle 50"/>
            <p:cNvSpPr>
              <a:spLocks noChangeArrowheads="1"/>
            </p:cNvSpPr>
            <p:nvPr/>
          </p:nvSpPr>
          <p:spPr bwMode="auto">
            <a:xfrm>
              <a:off x="1838325" y="1609725"/>
              <a:ext cx="234950" cy="1143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3" name="Rectangle 51"/>
            <p:cNvSpPr>
              <a:spLocks noChangeArrowheads="1"/>
            </p:cNvSpPr>
            <p:nvPr/>
          </p:nvSpPr>
          <p:spPr bwMode="auto">
            <a:xfrm>
              <a:off x="1838325" y="1765300"/>
              <a:ext cx="234950" cy="508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4" name="Freeform 52"/>
            <p:cNvSpPr>
              <a:spLocks/>
            </p:cNvSpPr>
            <p:nvPr/>
          </p:nvSpPr>
          <p:spPr bwMode="auto">
            <a:xfrm>
              <a:off x="1927225" y="911225"/>
              <a:ext cx="53975" cy="180975"/>
            </a:xfrm>
            <a:custGeom>
              <a:avLst/>
              <a:gdLst/>
              <a:ahLst/>
              <a:cxnLst>
                <a:cxn ang="0">
                  <a:pos x="34" y="112"/>
                </a:cxn>
                <a:cxn ang="0">
                  <a:pos x="4" y="114"/>
                </a:cxn>
                <a:cxn ang="0">
                  <a:pos x="0" y="0"/>
                </a:cxn>
                <a:cxn ang="0">
                  <a:pos x="28" y="0"/>
                </a:cxn>
                <a:cxn ang="0">
                  <a:pos x="34" y="112"/>
                </a:cxn>
              </a:cxnLst>
              <a:rect l="0" t="0" r="r" b="b"/>
              <a:pathLst>
                <a:path w="34" h="114">
                  <a:moveTo>
                    <a:pt x="34" y="112"/>
                  </a:moveTo>
                  <a:lnTo>
                    <a:pt x="4" y="114"/>
                  </a:lnTo>
                  <a:lnTo>
                    <a:pt x="0" y="0"/>
                  </a:lnTo>
                  <a:lnTo>
                    <a:pt x="28" y="0"/>
                  </a:lnTo>
                  <a:lnTo>
                    <a:pt x="34"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5" name="Freeform 53"/>
            <p:cNvSpPr>
              <a:spLocks/>
            </p:cNvSpPr>
            <p:nvPr/>
          </p:nvSpPr>
          <p:spPr bwMode="auto">
            <a:xfrm>
              <a:off x="1698625" y="962025"/>
              <a:ext cx="130175" cy="177800"/>
            </a:xfrm>
            <a:custGeom>
              <a:avLst/>
              <a:gdLst/>
              <a:ahLst/>
              <a:cxnLst>
                <a:cxn ang="0">
                  <a:pos x="58" y="112"/>
                </a:cxn>
                <a:cxn ang="0">
                  <a:pos x="0" y="14"/>
                </a:cxn>
                <a:cxn ang="0">
                  <a:pos x="26" y="0"/>
                </a:cxn>
                <a:cxn ang="0">
                  <a:pos x="82" y="98"/>
                </a:cxn>
                <a:cxn ang="0">
                  <a:pos x="58" y="112"/>
                </a:cxn>
              </a:cxnLst>
              <a:rect l="0" t="0" r="r" b="b"/>
              <a:pathLst>
                <a:path w="82" h="112">
                  <a:moveTo>
                    <a:pt x="58" y="112"/>
                  </a:moveTo>
                  <a:lnTo>
                    <a:pt x="0" y="14"/>
                  </a:lnTo>
                  <a:lnTo>
                    <a:pt x="26" y="0"/>
                  </a:lnTo>
                  <a:lnTo>
                    <a:pt x="82" y="98"/>
                  </a:lnTo>
                  <a:lnTo>
                    <a:pt x="58"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6" name="Freeform 54"/>
            <p:cNvSpPr>
              <a:spLocks/>
            </p:cNvSpPr>
            <p:nvPr/>
          </p:nvSpPr>
          <p:spPr bwMode="auto">
            <a:xfrm>
              <a:off x="1536700" y="1123950"/>
              <a:ext cx="180975" cy="130175"/>
            </a:xfrm>
            <a:custGeom>
              <a:avLst/>
              <a:gdLst/>
              <a:ahLst/>
              <a:cxnLst>
                <a:cxn ang="0">
                  <a:pos x="14" y="0"/>
                </a:cxn>
                <a:cxn ang="0">
                  <a:pos x="114" y="58"/>
                </a:cxn>
                <a:cxn ang="0">
                  <a:pos x="98" y="82"/>
                </a:cxn>
                <a:cxn ang="0">
                  <a:pos x="0" y="26"/>
                </a:cxn>
                <a:cxn ang="0">
                  <a:pos x="14" y="0"/>
                </a:cxn>
              </a:cxnLst>
              <a:rect l="0" t="0" r="r" b="b"/>
              <a:pathLst>
                <a:path w="114" h="82">
                  <a:moveTo>
                    <a:pt x="14" y="0"/>
                  </a:moveTo>
                  <a:lnTo>
                    <a:pt x="114" y="58"/>
                  </a:lnTo>
                  <a:lnTo>
                    <a:pt x="98" y="82"/>
                  </a:lnTo>
                  <a:lnTo>
                    <a:pt x="0" y="26"/>
                  </a:lnTo>
                  <a:lnTo>
                    <a:pt x="1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7" name="Freeform 55"/>
            <p:cNvSpPr>
              <a:spLocks/>
            </p:cNvSpPr>
            <p:nvPr/>
          </p:nvSpPr>
          <p:spPr bwMode="auto">
            <a:xfrm>
              <a:off x="2190750" y="1123950"/>
              <a:ext cx="177800" cy="130175"/>
            </a:xfrm>
            <a:custGeom>
              <a:avLst/>
              <a:gdLst/>
              <a:ahLst/>
              <a:cxnLst>
                <a:cxn ang="0">
                  <a:pos x="98" y="0"/>
                </a:cxn>
                <a:cxn ang="0">
                  <a:pos x="0" y="58"/>
                </a:cxn>
                <a:cxn ang="0">
                  <a:pos x="14" y="82"/>
                </a:cxn>
                <a:cxn ang="0">
                  <a:pos x="112" y="26"/>
                </a:cxn>
                <a:cxn ang="0">
                  <a:pos x="98" y="0"/>
                </a:cxn>
              </a:cxnLst>
              <a:rect l="0" t="0" r="r" b="b"/>
              <a:pathLst>
                <a:path w="112" h="82">
                  <a:moveTo>
                    <a:pt x="98" y="0"/>
                  </a:moveTo>
                  <a:lnTo>
                    <a:pt x="0" y="58"/>
                  </a:lnTo>
                  <a:lnTo>
                    <a:pt x="14" y="82"/>
                  </a:lnTo>
                  <a:lnTo>
                    <a:pt x="112" y="26"/>
                  </a:lnTo>
                  <a:lnTo>
                    <a:pt x="9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8" name="Freeform 56"/>
            <p:cNvSpPr>
              <a:spLocks/>
            </p:cNvSpPr>
            <p:nvPr/>
          </p:nvSpPr>
          <p:spPr bwMode="auto">
            <a:xfrm>
              <a:off x="2076450" y="962025"/>
              <a:ext cx="130175" cy="177800"/>
            </a:xfrm>
            <a:custGeom>
              <a:avLst/>
              <a:gdLst/>
              <a:ahLst/>
              <a:cxnLst>
                <a:cxn ang="0">
                  <a:pos x="26" y="112"/>
                </a:cxn>
                <a:cxn ang="0">
                  <a:pos x="0" y="98"/>
                </a:cxn>
                <a:cxn ang="0">
                  <a:pos x="58" y="0"/>
                </a:cxn>
                <a:cxn ang="0">
                  <a:pos x="82" y="14"/>
                </a:cxn>
                <a:cxn ang="0">
                  <a:pos x="26" y="112"/>
                </a:cxn>
              </a:cxnLst>
              <a:rect l="0" t="0" r="r" b="b"/>
              <a:pathLst>
                <a:path w="82" h="112">
                  <a:moveTo>
                    <a:pt x="26" y="112"/>
                  </a:moveTo>
                  <a:lnTo>
                    <a:pt x="0" y="98"/>
                  </a:lnTo>
                  <a:lnTo>
                    <a:pt x="58" y="0"/>
                  </a:lnTo>
                  <a:lnTo>
                    <a:pt x="82" y="14"/>
                  </a:lnTo>
                  <a:lnTo>
                    <a:pt x="26"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grpSp>
      <p:sp>
        <p:nvSpPr>
          <p:cNvPr id="3" name="矩形 2">
            <a:extLst>
              <a:ext uri="{FF2B5EF4-FFF2-40B4-BE49-F238E27FC236}">
                <a16:creationId xmlns:a16="http://schemas.microsoft.com/office/drawing/2014/main" id="{1E5E5527-75E7-4A47-A44E-07048BF9C99D}"/>
              </a:ext>
            </a:extLst>
          </p:cNvPr>
          <p:cNvSpPr/>
          <p:nvPr/>
        </p:nvSpPr>
        <p:spPr>
          <a:xfrm>
            <a:off x="880008" y="3313110"/>
            <a:ext cx="10243712" cy="646331"/>
          </a:xfrm>
          <a:prstGeom prst="rect">
            <a:avLst/>
          </a:prstGeom>
        </p:spPr>
        <p:txBody>
          <a:bodyPr wrap="square">
            <a:spAutoFit/>
          </a:bodyPr>
          <a:lstStyle/>
          <a:p>
            <a:r>
              <a:rPr lang="en-US" altLang="zh-CN" dirty="0"/>
              <a:t>UML</a:t>
            </a:r>
            <a:r>
              <a:rPr lang="zh-CN" altLang="en-US" dirty="0"/>
              <a:t>是用来对软件系统进行可视化建模的一种语言。</a:t>
            </a:r>
          </a:p>
          <a:p>
            <a:r>
              <a:rPr lang="en-US" altLang="zh-CN" dirty="0"/>
              <a:t>UML</a:t>
            </a:r>
            <a:r>
              <a:rPr lang="zh-CN" altLang="en-US" dirty="0"/>
              <a:t>是为面向对象开发系统的产品进行说明、可视化、和编制文档的一种标准语言。 　</a:t>
            </a:r>
          </a:p>
        </p:txBody>
      </p:sp>
    </p:spTree>
    <p:extLst>
      <p:ext uri="{BB962C8B-B14F-4D97-AF65-F5344CB8AC3E}">
        <p14:creationId xmlns:p14="http://schemas.microsoft.com/office/powerpoint/2010/main" val="2252559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327152" y="646119"/>
            <a:ext cx="5121148" cy="90482"/>
          </a:xfrm>
          <a:prstGeom prst="rect">
            <a:avLst/>
          </a:prstGeom>
        </p:spPr>
      </p:pic>
      <p:sp>
        <p:nvSpPr>
          <p:cNvPr id="6" name="矩形 5"/>
          <p:cNvSpPr/>
          <p:nvPr/>
        </p:nvSpPr>
        <p:spPr>
          <a:xfrm>
            <a:off x="142966" y="63500"/>
            <a:ext cx="6589296" cy="46564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70C0"/>
                </a:solidFill>
              </a:rPr>
              <a:t>1  </a:t>
            </a:r>
            <a:r>
              <a:rPr lang="zh-CN" altLang="en-US" b="1" dirty="0">
                <a:solidFill>
                  <a:srgbClr val="0070C0"/>
                </a:solidFill>
              </a:rPr>
              <a:t>什么是</a:t>
            </a:r>
            <a:r>
              <a:rPr lang="en-US" altLang="zh-CN" b="1" dirty="0">
                <a:solidFill>
                  <a:srgbClr val="0070C0"/>
                </a:solidFill>
              </a:rPr>
              <a:t>UML</a:t>
            </a:r>
          </a:p>
        </p:txBody>
      </p:sp>
      <p:pic>
        <p:nvPicPr>
          <p:cNvPr id="7" name="图片 6"/>
          <p:cNvPicPr>
            <a:picLocks noChangeAspect="1"/>
          </p:cNvPicPr>
          <p:nvPr/>
        </p:nvPicPr>
        <p:blipFill>
          <a:blip r:embed="rId3"/>
          <a:stretch>
            <a:fillRect/>
          </a:stretch>
        </p:blipFill>
        <p:spPr>
          <a:xfrm>
            <a:off x="142966" y="6299200"/>
            <a:ext cx="12049034" cy="558800"/>
          </a:xfrm>
          <a:prstGeom prst="rect">
            <a:avLst/>
          </a:prstGeom>
        </p:spPr>
      </p:pic>
      <p:cxnSp>
        <p:nvCxnSpPr>
          <p:cNvPr id="8" name="直接连接符 7"/>
          <p:cNvCxnSpPr/>
          <p:nvPr/>
        </p:nvCxnSpPr>
        <p:spPr>
          <a:xfrm>
            <a:off x="1048994" y="2624580"/>
            <a:ext cx="9869925" cy="0"/>
          </a:xfrm>
          <a:prstGeom prst="line">
            <a:avLst/>
          </a:prstGeom>
          <a:ln>
            <a:solidFill>
              <a:srgbClr val="4C4C4C"/>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412049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椭圆 9"/>
          <p:cNvSpPr/>
          <p:nvPr/>
        </p:nvSpPr>
        <p:spPr>
          <a:xfrm>
            <a:off x="9456056"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椭圆 10"/>
          <p:cNvSpPr/>
          <p:nvPr/>
        </p:nvSpPr>
        <p:spPr>
          <a:xfrm>
            <a:off x="678827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p:cNvSpPr/>
          <p:nvPr/>
        </p:nvSpPr>
        <p:spPr>
          <a:xfrm>
            <a:off x="1452717" y="2095010"/>
            <a:ext cx="1059142" cy="1059142"/>
          </a:xfrm>
          <a:prstGeom prst="ellipse">
            <a:avLst/>
          </a:prstGeom>
          <a:solidFill>
            <a:schemeClr val="bg1"/>
          </a:solid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3" name="组合 12"/>
          <p:cNvGrpSpPr/>
          <p:nvPr/>
        </p:nvGrpSpPr>
        <p:grpSpPr>
          <a:xfrm>
            <a:off x="9604562" y="2296831"/>
            <a:ext cx="741664" cy="608915"/>
            <a:chOff x="9688783" y="1959614"/>
            <a:chExt cx="741664" cy="608915"/>
          </a:xfrm>
        </p:grpSpPr>
        <p:sp>
          <p:nvSpPr>
            <p:cNvPr id="14" name="Freeform 232"/>
            <p:cNvSpPr>
              <a:spLocks/>
            </p:cNvSpPr>
            <p:nvPr/>
          </p:nvSpPr>
          <p:spPr bwMode="auto">
            <a:xfrm>
              <a:off x="9688783" y="1959614"/>
              <a:ext cx="741664" cy="473280"/>
            </a:xfrm>
            <a:custGeom>
              <a:avLst/>
              <a:gdLst/>
              <a:ahLst/>
              <a:cxnLst>
                <a:cxn ang="0">
                  <a:pos x="256" y="0"/>
                </a:cxn>
                <a:cxn ang="0">
                  <a:pos x="0" y="142"/>
                </a:cxn>
                <a:cxn ang="0">
                  <a:pos x="256" y="282"/>
                </a:cxn>
                <a:cxn ang="0">
                  <a:pos x="468" y="166"/>
                </a:cxn>
                <a:cxn ang="0">
                  <a:pos x="468" y="328"/>
                </a:cxn>
                <a:cxn ang="0">
                  <a:pos x="514" y="328"/>
                </a:cxn>
                <a:cxn ang="0">
                  <a:pos x="514" y="142"/>
                </a:cxn>
                <a:cxn ang="0">
                  <a:pos x="256" y="0"/>
                </a:cxn>
              </a:cxnLst>
              <a:rect l="0" t="0" r="r" b="b"/>
              <a:pathLst>
                <a:path w="514" h="328">
                  <a:moveTo>
                    <a:pt x="256" y="0"/>
                  </a:moveTo>
                  <a:lnTo>
                    <a:pt x="0" y="142"/>
                  </a:lnTo>
                  <a:lnTo>
                    <a:pt x="256" y="282"/>
                  </a:lnTo>
                  <a:lnTo>
                    <a:pt x="468" y="166"/>
                  </a:lnTo>
                  <a:lnTo>
                    <a:pt x="468" y="328"/>
                  </a:lnTo>
                  <a:lnTo>
                    <a:pt x="514" y="328"/>
                  </a:lnTo>
                  <a:lnTo>
                    <a:pt x="514" y="142"/>
                  </a:lnTo>
                  <a:lnTo>
                    <a:pt x="256"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233"/>
            <p:cNvSpPr>
              <a:spLocks/>
            </p:cNvSpPr>
            <p:nvPr/>
          </p:nvSpPr>
          <p:spPr bwMode="auto">
            <a:xfrm>
              <a:off x="9824418" y="2291487"/>
              <a:ext cx="470394" cy="277042"/>
            </a:xfrm>
            <a:custGeom>
              <a:avLst/>
              <a:gdLst/>
              <a:ahLst/>
              <a:cxnLst>
                <a:cxn ang="0">
                  <a:pos x="0" y="0"/>
                </a:cxn>
                <a:cxn ang="0">
                  <a:pos x="0" y="104"/>
                </a:cxn>
                <a:cxn ang="0">
                  <a:pos x="162" y="192"/>
                </a:cxn>
                <a:cxn ang="0">
                  <a:pos x="326" y="104"/>
                </a:cxn>
                <a:cxn ang="0">
                  <a:pos x="326" y="0"/>
                </a:cxn>
                <a:cxn ang="0">
                  <a:pos x="162" y="98"/>
                </a:cxn>
                <a:cxn ang="0">
                  <a:pos x="0" y="0"/>
                </a:cxn>
              </a:cxnLst>
              <a:rect l="0" t="0" r="r" b="b"/>
              <a:pathLst>
                <a:path w="326" h="192">
                  <a:moveTo>
                    <a:pt x="0" y="0"/>
                  </a:moveTo>
                  <a:lnTo>
                    <a:pt x="0" y="104"/>
                  </a:lnTo>
                  <a:lnTo>
                    <a:pt x="162" y="192"/>
                  </a:lnTo>
                  <a:lnTo>
                    <a:pt x="326" y="104"/>
                  </a:lnTo>
                  <a:lnTo>
                    <a:pt x="326" y="0"/>
                  </a:lnTo>
                  <a:lnTo>
                    <a:pt x="162" y="98"/>
                  </a:lnTo>
                  <a:lnTo>
                    <a:pt x="0"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16" name="Freeform 210"/>
          <p:cNvSpPr>
            <a:spLocks noEditPoints="1"/>
          </p:cNvSpPr>
          <p:nvPr/>
        </p:nvSpPr>
        <p:spPr bwMode="auto">
          <a:xfrm>
            <a:off x="4293989" y="2347948"/>
            <a:ext cx="708701" cy="533280"/>
          </a:xfrm>
          <a:custGeom>
            <a:avLst/>
            <a:gdLst/>
            <a:ahLst/>
            <a:cxnLst>
              <a:cxn ang="0">
                <a:pos x="202" y="202"/>
              </a:cxn>
              <a:cxn ang="0">
                <a:pos x="202" y="202"/>
              </a:cxn>
              <a:cxn ang="0">
                <a:pos x="190" y="200"/>
              </a:cxn>
              <a:cxn ang="0">
                <a:pos x="176" y="194"/>
              </a:cxn>
              <a:cxn ang="0">
                <a:pos x="0" y="102"/>
              </a:cxn>
              <a:cxn ang="0">
                <a:pos x="0" y="278"/>
              </a:cxn>
              <a:cxn ang="0">
                <a:pos x="0" y="278"/>
              </a:cxn>
              <a:cxn ang="0">
                <a:pos x="2" y="288"/>
              </a:cxn>
              <a:cxn ang="0">
                <a:pos x="6" y="296"/>
              </a:cxn>
              <a:cxn ang="0">
                <a:pos x="14" y="302"/>
              </a:cxn>
              <a:cxn ang="0">
                <a:pos x="24" y="304"/>
              </a:cxn>
              <a:cxn ang="0">
                <a:pos x="378" y="304"/>
              </a:cxn>
              <a:cxn ang="0">
                <a:pos x="378" y="304"/>
              </a:cxn>
              <a:cxn ang="0">
                <a:pos x="388" y="302"/>
              </a:cxn>
              <a:cxn ang="0">
                <a:pos x="396" y="296"/>
              </a:cxn>
              <a:cxn ang="0">
                <a:pos x="402" y="288"/>
              </a:cxn>
              <a:cxn ang="0">
                <a:pos x="404" y="278"/>
              </a:cxn>
              <a:cxn ang="0">
                <a:pos x="404" y="102"/>
              </a:cxn>
              <a:cxn ang="0">
                <a:pos x="226" y="194"/>
              </a:cxn>
              <a:cxn ang="0">
                <a:pos x="226" y="194"/>
              </a:cxn>
              <a:cxn ang="0">
                <a:pos x="212" y="200"/>
              </a:cxn>
              <a:cxn ang="0">
                <a:pos x="202" y="202"/>
              </a:cxn>
              <a:cxn ang="0">
                <a:pos x="202" y="202"/>
              </a:cxn>
              <a:cxn ang="0">
                <a:pos x="378" y="0"/>
              </a:cxn>
              <a:cxn ang="0">
                <a:pos x="24" y="0"/>
              </a:cxn>
              <a:cxn ang="0">
                <a:pos x="24" y="0"/>
              </a:cxn>
              <a:cxn ang="0">
                <a:pos x="14" y="2"/>
              </a:cxn>
              <a:cxn ang="0">
                <a:pos x="6" y="8"/>
              </a:cxn>
              <a:cxn ang="0">
                <a:pos x="2" y="16"/>
              </a:cxn>
              <a:cxn ang="0">
                <a:pos x="0" y="26"/>
              </a:cxn>
              <a:cxn ang="0">
                <a:pos x="0" y="44"/>
              </a:cxn>
              <a:cxn ang="0">
                <a:pos x="202" y="152"/>
              </a:cxn>
              <a:cxn ang="0">
                <a:pos x="404" y="44"/>
              </a:cxn>
              <a:cxn ang="0">
                <a:pos x="404" y="26"/>
              </a:cxn>
              <a:cxn ang="0">
                <a:pos x="404" y="26"/>
              </a:cxn>
              <a:cxn ang="0">
                <a:pos x="402" y="16"/>
              </a:cxn>
              <a:cxn ang="0">
                <a:pos x="396" y="8"/>
              </a:cxn>
              <a:cxn ang="0">
                <a:pos x="388" y="2"/>
              </a:cxn>
              <a:cxn ang="0">
                <a:pos x="378" y="0"/>
              </a:cxn>
              <a:cxn ang="0">
                <a:pos x="378" y="0"/>
              </a:cxn>
            </a:cxnLst>
            <a:rect l="0" t="0" r="r" b="b"/>
            <a:pathLst>
              <a:path w="404" h="304">
                <a:moveTo>
                  <a:pt x="202" y="202"/>
                </a:moveTo>
                <a:lnTo>
                  <a:pt x="202" y="202"/>
                </a:lnTo>
                <a:lnTo>
                  <a:pt x="190" y="200"/>
                </a:lnTo>
                <a:lnTo>
                  <a:pt x="176" y="194"/>
                </a:lnTo>
                <a:lnTo>
                  <a:pt x="0" y="102"/>
                </a:lnTo>
                <a:lnTo>
                  <a:pt x="0" y="278"/>
                </a:lnTo>
                <a:lnTo>
                  <a:pt x="0" y="278"/>
                </a:lnTo>
                <a:lnTo>
                  <a:pt x="2" y="288"/>
                </a:lnTo>
                <a:lnTo>
                  <a:pt x="6" y="296"/>
                </a:lnTo>
                <a:lnTo>
                  <a:pt x="14" y="302"/>
                </a:lnTo>
                <a:lnTo>
                  <a:pt x="24" y="304"/>
                </a:lnTo>
                <a:lnTo>
                  <a:pt x="378" y="304"/>
                </a:lnTo>
                <a:lnTo>
                  <a:pt x="378" y="304"/>
                </a:lnTo>
                <a:lnTo>
                  <a:pt x="388" y="302"/>
                </a:lnTo>
                <a:lnTo>
                  <a:pt x="396" y="296"/>
                </a:lnTo>
                <a:lnTo>
                  <a:pt x="402" y="288"/>
                </a:lnTo>
                <a:lnTo>
                  <a:pt x="404" y="278"/>
                </a:lnTo>
                <a:lnTo>
                  <a:pt x="404" y="102"/>
                </a:lnTo>
                <a:lnTo>
                  <a:pt x="226" y="194"/>
                </a:lnTo>
                <a:lnTo>
                  <a:pt x="226" y="194"/>
                </a:lnTo>
                <a:lnTo>
                  <a:pt x="212" y="200"/>
                </a:lnTo>
                <a:lnTo>
                  <a:pt x="202" y="202"/>
                </a:lnTo>
                <a:lnTo>
                  <a:pt x="202" y="202"/>
                </a:lnTo>
                <a:close/>
                <a:moveTo>
                  <a:pt x="378" y="0"/>
                </a:moveTo>
                <a:lnTo>
                  <a:pt x="24" y="0"/>
                </a:lnTo>
                <a:lnTo>
                  <a:pt x="24" y="0"/>
                </a:lnTo>
                <a:lnTo>
                  <a:pt x="14" y="2"/>
                </a:lnTo>
                <a:lnTo>
                  <a:pt x="6" y="8"/>
                </a:lnTo>
                <a:lnTo>
                  <a:pt x="2" y="16"/>
                </a:lnTo>
                <a:lnTo>
                  <a:pt x="0" y="26"/>
                </a:lnTo>
                <a:lnTo>
                  <a:pt x="0" y="44"/>
                </a:lnTo>
                <a:lnTo>
                  <a:pt x="202" y="152"/>
                </a:lnTo>
                <a:lnTo>
                  <a:pt x="404" y="44"/>
                </a:lnTo>
                <a:lnTo>
                  <a:pt x="404" y="26"/>
                </a:lnTo>
                <a:lnTo>
                  <a:pt x="404" y="26"/>
                </a:lnTo>
                <a:lnTo>
                  <a:pt x="402" y="16"/>
                </a:lnTo>
                <a:lnTo>
                  <a:pt x="396" y="8"/>
                </a:lnTo>
                <a:lnTo>
                  <a:pt x="388" y="2"/>
                </a:lnTo>
                <a:lnTo>
                  <a:pt x="378" y="0"/>
                </a:lnTo>
                <a:lnTo>
                  <a:pt x="378" y="0"/>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216"/>
          <p:cNvSpPr>
            <a:spLocks noEditPoints="1"/>
          </p:cNvSpPr>
          <p:nvPr/>
        </p:nvSpPr>
        <p:spPr bwMode="auto">
          <a:xfrm>
            <a:off x="1638418" y="2274055"/>
            <a:ext cx="704591" cy="701051"/>
          </a:xfrm>
          <a:custGeom>
            <a:avLst/>
            <a:gdLst/>
            <a:ahLst/>
            <a:cxnLst>
              <a:cxn ang="0">
                <a:pos x="178" y="0"/>
              </a:cxn>
              <a:cxn ang="0">
                <a:pos x="122" y="16"/>
              </a:cxn>
              <a:cxn ang="0">
                <a:pos x="72" y="46"/>
              </a:cxn>
              <a:cxn ang="0">
                <a:pos x="34" y="88"/>
              </a:cxn>
              <a:cxn ang="0">
                <a:pos x="10" y="140"/>
              </a:cxn>
              <a:cxn ang="0">
                <a:pos x="0" y="198"/>
              </a:cxn>
              <a:cxn ang="0">
                <a:pos x="4" y="238"/>
              </a:cxn>
              <a:cxn ang="0">
                <a:pos x="24" y="292"/>
              </a:cxn>
              <a:cxn ang="0">
                <a:pos x="58" y="338"/>
              </a:cxn>
              <a:cxn ang="0">
                <a:pos x="104" y="372"/>
              </a:cxn>
              <a:cxn ang="0">
                <a:pos x="158" y="392"/>
              </a:cxn>
              <a:cxn ang="0">
                <a:pos x="198" y="396"/>
              </a:cxn>
              <a:cxn ang="0">
                <a:pos x="258" y="388"/>
              </a:cxn>
              <a:cxn ang="0">
                <a:pos x="310" y="362"/>
              </a:cxn>
              <a:cxn ang="0">
                <a:pos x="352" y="324"/>
              </a:cxn>
              <a:cxn ang="0">
                <a:pos x="382" y="276"/>
              </a:cxn>
              <a:cxn ang="0">
                <a:pos x="396" y="218"/>
              </a:cxn>
              <a:cxn ang="0">
                <a:pos x="396" y="178"/>
              </a:cxn>
              <a:cxn ang="0">
                <a:pos x="382" y="122"/>
              </a:cxn>
              <a:cxn ang="0">
                <a:pos x="352" y="72"/>
              </a:cxn>
              <a:cxn ang="0">
                <a:pos x="310" y="34"/>
              </a:cxn>
              <a:cxn ang="0">
                <a:pos x="258" y="8"/>
              </a:cxn>
              <a:cxn ang="0">
                <a:pos x="198" y="0"/>
              </a:cxn>
              <a:cxn ang="0">
                <a:pos x="146" y="198"/>
              </a:cxn>
              <a:cxn ang="0">
                <a:pos x="230" y="244"/>
              </a:cxn>
              <a:cxn ang="0">
                <a:pos x="250" y="234"/>
              </a:cxn>
              <a:cxn ang="0">
                <a:pos x="266" y="234"/>
              </a:cxn>
              <a:cxn ang="0">
                <a:pos x="286" y="244"/>
              </a:cxn>
              <a:cxn ang="0">
                <a:pos x="296" y="264"/>
              </a:cxn>
              <a:cxn ang="0">
                <a:pos x="296" y="280"/>
              </a:cxn>
              <a:cxn ang="0">
                <a:pos x="286" y="300"/>
              </a:cxn>
              <a:cxn ang="0">
                <a:pos x="266" y="310"/>
              </a:cxn>
              <a:cxn ang="0">
                <a:pos x="250" y="310"/>
              </a:cxn>
              <a:cxn ang="0">
                <a:pos x="230" y="300"/>
              </a:cxn>
              <a:cxn ang="0">
                <a:pos x="220" y="280"/>
              </a:cxn>
              <a:cxn ang="0">
                <a:pos x="220" y="266"/>
              </a:cxn>
              <a:cxn ang="0">
                <a:pos x="130" y="230"/>
              </a:cxn>
              <a:cxn ang="0">
                <a:pos x="108" y="238"/>
              </a:cxn>
              <a:cxn ang="0">
                <a:pos x="92" y="234"/>
              </a:cxn>
              <a:cxn ang="0">
                <a:pos x="74" y="220"/>
              </a:cxn>
              <a:cxn ang="0">
                <a:pos x="68" y="198"/>
              </a:cxn>
              <a:cxn ang="0">
                <a:pos x="72" y="182"/>
              </a:cxn>
              <a:cxn ang="0">
                <a:pos x="86" y="166"/>
              </a:cxn>
              <a:cxn ang="0">
                <a:pos x="108" y="158"/>
              </a:cxn>
              <a:cxn ang="0">
                <a:pos x="124" y="162"/>
              </a:cxn>
              <a:cxn ang="0">
                <a:pos x="220" y="130"/>
              </a:cxn>
              <a:cxn ang="0">
                <a:pos x="218" y="124"/>
              </a:cxn>
              <a:cxn ang="0">
                <a:pos x="226" y="102"/>
              </a:cxn>
              <a:cxn ang="0">
                <a:pos x="242" y="88"/>
              </a:cxn>
              <a:cxn ang="0">
                <a:pos x="258" y="86"/>
              </a:cxn>
              <a:cxn ang="0">
                <a:pos x="280" y="92"/>
              </a:cxn>
              <a:cxn ang="0">
                <a:pos x="294" y="110"/>
              </a:cxn>
              <a:cxn ang="0">
                <a:pos x="298" y="124"/>
              </a:cxn>
              <a:cxn ang="0">
                <a:pos x="290" y="146"/>
              </a:cxn>
              <a:cxn ang="0">
                <a:pos x="274" y="162"/>
              </a:cxn>
              <a:cxn ang="0">
                <a:pos x="258" y="164"/>
              </a:cxn>
              <a:cxn ang="0">
                <a:pos x="236" y="156"/>
              </a:cxn>
              <a:cxn ang="0">
                <a:pos x="146" y="192"/>
              </a:cxn>
            </a:cxnLst>
            <a:rect l="0" t="0" r="r" b="b"/>
            <a:pathLst>
              <a:path w="398" h="396">
                <a:moveTo>
                  <a:pt x="198" y="0"/>
                </a:moveTo>
                <a:lnTo>
                  <a:pt x="198" y="0"/>
                </a:lnTo>
                <a:lnTo>
                  <a:pt x="178" y="0"/>
                </a:lnTo>
                <a:lnTo>
                  <a:pt x="158" y="4"/>
                </a:lnTo>
                <a:lnTo>
                  <a:pt x="140" y="8"/>
                </a:lnTo>
                <a:lnTo>
                  <a:pt x="122" y="16"/>
                </a:lnTo>
                <a:lnTo>
                  <a:pt x="104" y="24"/>
                </a:lnTo>
                <a:lnTo>
                  <a:pt x="88" y="34"/>
                </a:lnTo>
                <a:lnTo>
                  <a:pt x="72" y="46"/>
                </a:lnTo>
                <a:lnTo>
                  <a:pt x="58" y="58"/>
                </a:lnTo>
                <a:lnTo>
                  <a:pt x="46" y="72"/>
                </a:lnTo>
                <a:lnTo>
                  <a:pt x="34" y="88"/>
                </a:lnTo>
                <a:lnTo>
                  <a:pt x="24" y="104"/>
                </a:lnTo>
                <a:lnTo>
                  <a:pt x="16" y="122"/>
                </a:lnTo>
                <a:lnTo>
                  <a:pt x="10" y="140"/>
                </a:lnTo>
                <a:lnTo>
                  <a:pt x="4" y="158"/>
                </a:lnTo>
                <a:lnTo>
                  <a:pt x="2" y="178"/>
                </a:lnTo>
                <a:lnTo>
                  <a:pt x="0" y="198"/>
                </a:lnTo>
                <a:lnTo>
                  <a:pt x="0" y="198"/>
                </a:lnTo>
                <a:lnTo>
                  <a:pt x="2" y="218"/>
                </a:lnTo>
                <a:lnTo>
                  <a:pt x="4" y="238"/>
                </a:lnTo>
                <a:lnTo>
                  <a:pt x="10" y="258"/>
                </a:lnTo>
                <a:lnTo>
                  <a:pt x="16" y="276"/>
                </a:lnTo>
                <a:lnTo>
                  <a:pt x="24" y="292"/>
                </a:lnTo>
                <a:lnTo>
                  <a:pt x="34" y="310"/>
                </a:lnTo>
                <a:lnTo>
                  <a:pt x="46" y="324"/>
                </a:lnTo>
                <a:lnTo>
                  <a:pt x="58" y="338"/>
                </a:lnTo>
                <a:lnTo>
                  <a:pt x="72" y="352"/>
                </a:lnTo>
                <a:lnTo>
                  <a:pt x="88" y="362"/>
                </a:lnTo>
                <a:lnTo>
                  <a:pt x="104" y="372"/>
                </a:lnTo>
                <a:lnTo>
                  <a:pt x="122" y="382"/>
                </a:lnTo>
                <a:lnTo>
                  <a:pt x="140" y="388"/>
                </a:lnTo>
                <a:lnTo>
                  <a:pt x="158" y="392"/>
                </a:lnTo>
                <a:lnTo>
                  <a:pt x="178" y="396"/>
                </a:lnTo>
                <a:lnTo>
                  <a:pt x="198" y="396"/>
                </a:lnTo>
                <a:lnTo>
                  <a:pt x="198" y="396"/>
                </a:lnTo>
                <a:lnTo>
                  <a:pt x="220" y="396"/>
                </a:lnTo>
                <a:lnTo>
                  <a:pt x="238" y="392"/>
                </a:lnTo>
                <a:lnTo>
                  <a:pt x="258" y="388"/>
                </a:lnTo>
                <a:lnTo>
                  <a:pt x="276" y="382"/>
                </a:lnTo>
                <a:lnTo>
                  <a:pt x="294" y="372"/>
                </a:lnTo>
                <a:lnTo>
                  <a:pt x="310" y="362"/>
                </a:lnTo>
                <a:lnTo>
                  <a:pt x="326" y="352"/>
                </a:lnTo>
                <a:lnTo>
                  <a:pt x="340" y="338"/>
                </a:lnTo>
                <a:lnTo>
                  <a:pt x="352" y="324"/>
                </a:lnTo>
                <a:lnTo>
                  <a:pt x="364" y="310"/>
                </a:lnTo>
                <a:lnTo>
                  <a:pt x="374" y="292"/>
                </a:lnTo>
                <a:lnTo>
                  <a:pt x="382" y="276"/>
                </a:lnTo>
                <a:lnTo>
                  <a:pt x="388" y="258"/>
                </a:lnTo>
                <a:lnTo>
                  <a:pt x="394" y="238"/>
                </a:lnTo>
                <a:lnTo>
                  <a:pt x="396" y="218"/>
                </a:lnTo>
                <a:lnTo>
                  <a:pt x="398" y="198"/>
                </a:lnTo>
                <a:lnTo>
                  <a:pt x="398" y="198"/>
                </a:lnTo>
                <a:lnTo>
                  <a:pt x="396" y="178"/>
                </a:lnTo>
                <a:lnTo>
                  <a:pt x="394" y="158"/>
                </a:lnTo>
                <a:lnTo>
                  <a:pt x="388" y="140"/>
                </a:lnTo>
                <a:lnTo>
                  <a:pt x="382" y="122"/>
                </a:lnTo>
                <a:lnTo>
                  <a:pt x="374" y="104"/>
                </a:lnTo>
                <a:lnTo>
                  <a:pt x="364" y="88"/>
                </a:lnTo>
                <a:lnTo>
                  <a:pt x="352" y="72"/>
                </a:lnTo>
                <a:lnTo>
                  <a:pt x="340" y="58"/>
                </a:lnTo>
                <a:lnTo>
                  <a:pt x="326" y="46"/>
                </a:lnTo>
                <a:lnTo>
                  <a:pt x="310" y="34"/>
                </a:lnTo>
                <a:lnTo>
                  <a:pt x="294" y="24"/>
                </a:lnTo>
                <a:lnTo>
                  <a:pt x="276" y="16"/>
                </a:lnTo>
                <a:lnTo>
                  <a:pt x="258" y="8"/>
                </a:lnTo>
                <a:lnTo>
                  <a:pt x="238" y="4"/>
                </a:lnTo>
                <a:lnTo>
                  <a:pt x="220" y="0"/>
                </a:lnTo>
                <a:lnTo>
                  <a:pt x="198" y="0"/>
                </a:lnTo>
                <a:lnTo>
                  <a:pt x="198" y="0"/>
                </a:lnTo>
                <a:close/>
                <a:moveTo>
                  <a:pt x="146" y="198"/>
                </a:moveTo>
                <a:lnTo>
                  <a:pt x="146" y="198"/>
                </a:lnTo>
                <a:lnTo>
                  <a:pt x="146" y="204"/>
                </a:lnTo>
                <a:lnTo>
                  <a:pt x="230" y="244"/>
                </a:lnTo>
                <a:lnTo>
                  <a:pt x="230" y="244"/>
                </a:lnTo>
                <a:lnTo>
                  <a:pt x="236" y="240"/>
                </a:lnTo>
                <a:lnTo>
                  <a:pt x="242" y="236"/>
                </a:lnTo>
                <a:lnTo>
                  <a:pt x="250" y="234"/>
                </a:lnTo>
                <a:lnTo>
                  <a:pt x="258" y="232"/>
                </a:lnTo>
                <a:lnTo>
                  <a:pt x="258" y="232"/>
                </a:lnTo>
                <a:lnTo>
                  <a:pt x="266" y="234"/>
                </a:lnTo>
                <a:lnTo>
                  <a:pt x="274" y="236"/>
                </a:lnTo>
                <a:lnTo>
                  <a:pt x="280" y="240"/>
                </a:lnTo>
                <a:lnTo>
                  <a:pt x="286" y="244"/>
                </a:lnTo>
                <a:lnTo>
                  <a:pt x="290" y="250"/>
                </a:lnTo>
                <a:lnTo>
                  <a:pt x="294" y="256"/>
                </a:lnTo>
                <a:lnTo>
                  <a:pt x="296" y="264"/>
                </a:lnTo>
                <a:lnTo>
                  <a:pt x="298" y="272"/>
                </a:lnTo>
                <a:lnTo>
                  <a:pt x="298" y="272"/>
                </a:lnTo>
                <a:lnTo>
                  <a:pt x="296" y="280"/>
                </a:lnTo>
                <a:lnTo>
                  <a:pt x="294" y="288"/>
                </a:lnTo>
                <a:lnTo>
                  <a:pt x="290" y="294"/>
                </a:lnTo>
                <a:lnTo>
                  <a:pt x="286" y="300"/>
                </a:lnTo>
                <a:lnTo>
                  <a:pt x="280" y="304"/>
                </a:lnTo>
                <a:lnTo>
                  <a:pt x="274" y="308"/>
                </a:lnTo>
                <a:lnTo>
                  <a:pt x="266" y="310"/>
                </a:lnTo>
                <a:lnTo>
                  <a:pt x="258" y="312"/>
                </a:lnTo>
                <a:lnTo>
                  <a:pt x="258" y="312"/>
                </a:lnTo>
                <a:lnTo>
                  <a:pt x="250" y="310"/>
                </a:lnTo>
                <a:lnTo>
                  <a:pt x="242" y="308"/>
                </a:lnTo>
                <a:lnTo>
                  <a:pt x="236" y="304"/>
                </a:lnTo>
                <a:lnTo>
                  <a:pt x="230" y="300"/>
                </a:lnTo>
                <a:lnTo>
                  <a:pt x="226" y="294"/>
                </a:lnTo>
                <a:lnTo>
                  <a:pt x="222" y="288"/>
                </a:lnTo>
                <a:lnTo>
                  <a:pt x="220" y="280"/>
                </a:lnTo>
                <a:lnTo>
                  <a:pt x="218" y="272"/>
                </a:lnTo>
                <a:lnTo>
                  <a:pt x="218" y="272"/>
                </a:lnTo>
                <a:lnTo>
                  <a:pt x="220" y="266"/>
                </a:lnTo>
                <a:lnTo>
                  <a:pt x="136" y="226"/>
                </a:lnTo>
                <a:lnTo>
                  <a:pt x="136" y="226"/>
                </a:lnTo>
                <a:lnTo>
                  <a:pt x="130" y="230"/>
                </a:lnTo>
                <a:lnTo>
                  <a:pt x="124" y="234"/>
                </a:lnTo>
                <a:lnTo>
                  <a:pt x="116" y="236"/>
                </a:lnTo>
                <a:lnTo>
                  <a:pt x="108" y="238"/>
                </a:lnTo>
                <a:lnTo>
                  <a:pt x="108" y="238"/>
                </a:lnTo>
                <a:lnTo>
                  <a:pt x="100" y="236"/>
                </a:lnTo>
                <a:lnTo>
                  <a:pt x="92" y="234"/>
                </a:lnTo>
                <a:lnTo>
                  <a:pt x="86" y="230"/>
                </a:lnTo>
                <a:lnTo>
                  <a:pt x="80" y="226"/>
                </a:lnTo>
                <a:lnTo>
                  <a:pt x="74" y="220"/>
                </a:lnTo>
                <a:lnTo>
                  <a:pt x="72" y="214"/>
                </a:lnTo>
                <a:lnTo>
                  <a:pt x="68" y="206"/>
                </a:lnTo>
                <a:lnTo>
                  <a:pt x="68" y="198"/>
                </a:lnTo>
                <a:lnTo>
                  <a:pt x="68" y="198"/>
                </a:lnTo>
                <a:lnTo>
                  <a:pt x="68" y="190"/>
                </a:lnTo>
                <a:lnTo>
                  <a:pt x="72" y="182"/>
                </a:lnTo>
                <a:lnTo>
                  <a:pt x="74" y="176"/>
                </a:lnTo>
                <a:lnTo>
                  <a:pt x="80" y="170"/>
                </a:lnTo>
                <a:lnTo>
                  <a:pt x="86" y="166"/>
                </a:lnTo>
                <a:lnTo>
                  <a:pt x="92" y="162"/>
                </a:lnTo>
                <a:lnTo>
                  <a:pt x="100" y="160"/>
                </a:lnTo>
                <a:lnTo>
                  <a:pt x="108" y="158"/>
                </a:lnTo>
                <a:lnTo>
                  <a:pt x="108" y="158"/>
                </a:lnTo>
                <a:lnTo>
                  <a:pt x="116" y="160"/>
                </a:lnTo>
                <a:lnTo>
                  <a:pt x="124" y="162"/>
                </a:lnTo>
                <a:lnTo>
                  <a:pt x="130" y="166"/>
                </a:lnTo>
                <a:lnTo>
                  <a:pt x="136" y="172"/>
                </a:lnTo>
                <a:lnTo>
                  <a:pt x="220" y="130"/>
                </a:lnTo>
                <a:lnTo>
                  <a:pt x="220" y="130"/>
                </a:lnTo>
                <a:lnTo>
                  <a:pt x="218" y="124"/>
                </a:lnTo>
                <a:lnTo>
                  <a:pt x="218" y="124"/>
                </a:lnTo>
                <a:lnTo>
                  <a:pt x="220" y="116"/>
                </a:lnTo>
                <a:lnTo>
                  <a:pt x="222" y="110"/>
                </a:lnTo>
                <a:lnTo>
                  <a:pt x="226" y="102"/>
                </a:lnTo>
                <a:lnTo>
                  <a:pt x="230" y="98"/>
                </a:lnTo>
                <a:lnTo>
                  <a:pt x="236" y="92"/>
                </a:lnTo>
                <a:lnTo>
                  <a:pt x="242" y="88"/>
                </a:lnTo>
                <a:lnTo>
                  <a:pt x="250" y="86"/>
                </a:lnTo>
                <a:lnTo>
                  <a:pt x="258" y="86"/>
                </a:lnTo>
                <a:lnTo>
                  <a:pt x="258" y="86"/>
                </a:lnTo>
                <a:lnTo>
                  <a:pt x="266" y="86"/>
                </a:lnTo>
                <a:lnTo>
                  <a:pt x="274" y="88"/>
                </a:lnTo>
                <a:lnTo>
                  <a:pt x="280" y="92"/>
                </a:lnTo>
                <a:lnTo>
                  <a:pt x="286" y="98"/>
                </a:lnTo>
                <a:lnTo>
                  <a:pt x="290" y="102"/>
                </a:lnTo>
                <a:lnTo>
                  <a:pt x="294" y="110"/>
                </a:lnTo>
                <a:lnTo>
                  <a:pt x="296" y="116"/>
                </a:lnTo>
                <a:lnTo>
                  <a:pt x="298" y="124"/>
                </a:lnTo>
                <a:lnTo>
                  <a:pt x="298" y="124"/>
                </a:lnTo>
                <a:lnTo>
                  <a:pt x="296" y="132"/>
                </a:lnTo>
                <a:lnTo>
                  <a:pt x="294" y="140"/>
                </a:lnTo>
                <a:lnTo>
                  <a:pt x="290" y="146"/>
                </a:lnTo>
                <a:lnTo>
                  <a:pt x="286" y="152"/>
                </a:lnTo>
                <a:lnTo>
                  <a:pt x="280" y="158"/>
                </a:lnTo>
                <a:lnTo>
                  <a:pt x="274" y="162"/>
                </a:lnTo>
                <a:lnTo>
                  <a:pt x="266" y="164"/>
                </a:lnTo>
                <a:lnTo>
                  <a:pt x="258" y="164"/>
                </a:lnTo>
                <a:lnTo>
                  <a:pt x="258" y="164"/>
                </a:lnTo>
                <a:lnTo>
                  <a:pt x="250" y="164"/>
                </a:lnTo>
                <a:lnTo>
                  <a:pt x="242" y="160"/>
                </a:lnTo>
                <a:lnTo>
                  <a:pt x="236" y="156"/>
                </a:lnTo>
                <a:lnTo>
                  <a:pt x="230" y="152"/>
                </a:lnTo>
                <a:lnTo>
                  <a:pt x="146" y="192"/>
                </a:lnTo>
                <a:lnTo>
                  <a:pt x="146" y="192"/>
                </a:lnTo>
                <a:lnTo>
                  <a:pt x="146" y="198"/>
                </a:lnTo>
                <a:lnTo>
                  <a:pt x="146" y="198"/>
                </a:lnTo>
                <a:close/>
              </a:path>
            </a:pathLst>
          </a:custGeom>
          <a:solidFill>
            <a:srgbClr val="103154"/>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nvGrpSpPr>
          <p:cNvPr id="18" name="组 4"/>
          <p:cNvGrpSpPr/>
          <p:nvPr/>
        </p:nvGrpSpPr>
        <p:grpSpPr>
          <a:xfrm>
            <a:off x="6976008" y="2225213"/>
            <a:ext cx="666459" cy="798733"/>
            <a:chOff x="1536700" y="911225"/>
            <a:chExt cx="831850" cy="996950"/>
          </a:xfrm>
          <a:solidFill>
            <a:srgbClr val="103154"/>
          </a:solidFill>
        </p:grpSpPr>
        <p:sp>
          <p:nvSpPr>
            <p:cNvPr id="19" name="Freeform 47"/>
            <p:cNvSpPr>
              <a:spLocks/>
            </p:cNvSpPr>
            <p:nvPr/>
          </p:nvSpPr>
          <p:spPr bwMode="auto">
            <a:xfrm>
              <a:off x="1838325" y="1765300"/>
              <a:ext cx="234950" cy="50800"/>
            </a:xfrm>
            <a:custGeom>
              <a:avLst/>
              <a:gdLst/>
              <a:ahLst/>
              <a:cxnLst>
                <a:cxn ang="0">
                  <a:pos x="132" y="0"/>
                </a:cxn>
                <a:cxn ang="0">
                  <a:pos x="16" y="0"/>
                </a:cxn>
                <a:cxn ang="0">
                  <a:pos x="16" y="0"/>
                </a:cxn>
                <a:cxn ang="0">
                  <a:pos x="8" y="2"/>
                </a:cxn>
                <a:cxn ang="0">
                  <a:pos x="4" y="6"/>
                </a:cxn>
                <a:cxn ang="0">
                  <a:pos x="0" y="10"/>
                </a:cxn>
                <a:cxn ang="0">
                  <a:pos x="0" y="16"/>
                </a:cxn>
                <a:cxn ang="0">
                  <a:pos x="0" y="16"/>
                </a:cxn>
                <a:cxn ang="0">
                  <a:pos x="0" y="22"/>
                </a:cxn>
                <a:cxn ang="0">
                  <a:pos x="4" y="28"/>
                </a:cxn>
                <a:cxn ang="0">
                  <a:pos x="8" y="32"/>
                </a:cxn>
                <a:cxn ang="0">
                  <a:pos x="16" y="32"/>
                </a:cxn>
                <a:cxn ang="0">
                  <a:pos x="132" y="32"/>
                </a:cxn>
                <a:cxn ang="0">
                  <a:pos x="132" y="32"/>
                </a:cxn>
                <a:cxn ang="0">
                  <a:pos x="138" y="32"/>
                </a:cxn>
                <a:cxn ang="0">
                  <a:pos x="142" y="28"/>
                </a:cxn>
                <a:cxn ang="0">
                  <a:pos x="146" y="22"/>
                </a:cxn>
                <a:cxn ang="0">
                  <a:pos x="148" y="16"/>
                </a:cxn>
                <a:cxn ang="0">
                  <a:pos x="148" y="16"/>
                </a:cxn>
                <a:cxn ang="0">
                  <a:pos x="146" y="10"/>
                </a:cxn>
                <a:cxn ang="0">
                  <a:pos x="142" y="6"/>
                </a:cxn>
                <a:cxn ang="0">
                  <a:pos x="138" y="2"/>
                </a:cxn>
                <a:cxn ang="0">
                  <a:pos x="132" y="0"/>
                </a:cxn>
                <a:cxn ang="0">
                  <a:pos x="132" y="0"/>
                </a:cxn>
              </a:cxnLst>
              <a:rect l="0" t="0" r="r" b="b"/>
              <a:pathLst>
                <a:path w="148" h="32">
                  <a:moveTo>
                    <a:pt x="132" y="0"/>
                  </a:moveTo>
                  <a:lnTo>
                    <a:pt x="16" y="0"/>
                  </a:lnTo>
                  <a:lnTo>
                    <a:pt x="16" y="0"/>
                  </a:lnTo>
                  <a:lnTo>
                    <a:pt x="8" y="2"/>
                  </a:lnTo>
                  <a:lnTo>
                    <a:pt x="4" y="6"/>
                  </a:lnTo>
                  <a:lnTo>
                    <a:pt x="0" y="10"/>
                  </a:lnTo>
                  <a:lnTo>
                    <a:pt x="0" y="16"/>
                  </a:lnTo>
                  <a:lnTo>
                    <a:pt x="0" y="16"/>
                  </a:lnTo>
                  <a:lnTo>
                    <a:pt x="0" y="22"/>
                  </a:lnTo>
                  <a:lnTo>
                    <a:pt x="4" y="28"/>
                  </a:lnTo>
                  <a:lnTo>
                    <a:pt x="8" y="32"/>
                  </a:lnTo>
                  <a:lnTo>
                    <a:pt x="16" y="32"/>
                  </a:lnTo>
                  <a:lnTo>
                    <a:pt x="132" y="32"/>
                  </a:lnTo>
                  <a:lnTo>
                    <a:pt x="132" y="32"/>
                  </a:lnTo>
                  <a:lnTo>
                    <a:pt x="138" y="32"/>
                  </a:lnTo>
                  <a:lnTo>
                    <a:pt x="142" y="28"/>
                  </a:lnTo>
                  <a:lnTo>
                    <a:pt x="146" y="22"/>
                  </a:lnTo>
                  <a:lnTo>
                    <a:pt x="148" y="16"/>
                  </a:lnTo>
                  <a:lnTo>
                    <a:pt x="148" y="16"/>
                  </a:lnTo>
                  <a:lnTo>
                    <a:pt x="146" y="10"/>
                  </a:lnTo>
                  <a:lnTo>
                    <a:pt x="142" y="6"/>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0" name="Freeform 48"/>
            <p:cNvSpPr>
              <a:spLocks/>
            </p:cNvSpPr>
            <p:nvPr/>
          </p:nvSpPr>
          <p:spPr bwMode="auto">
            <a:xfrm>
              <a:off x="1838325" y="1857375"/>
              <a:ext cx="234950" cy="50800"/>
            </a:xfrm>
            <a:custGeom>
              <a:avLst/>
              <a:gdLst/>
              <a:ahLst/>
              <a:cxnLst>
                <a:cxn ang="0">
                  <a:pos x="132" y="0"/>
                </a:cxn>
                <a:cxn ang="0">
                  <a:pos x="16" y="0"/>
                </a:cxn>
                <a:cxn ang="0">
                  <a:pos x="16" y="0"/>
                </a:cxn>
                <a:cxn ang="0">
                  <a:pos x="8" y="2"/>
                </a:cxn>
                <a:cxn ang="0">
                  <a:pos x="4" y="4"/>
                </a:cxn>
                <a:cxn ang="0">
                  <a:pos x="0" y="10"/>
                </a:cxn>
                <a:cxn ang="0">
                  <a:pos x="0" y="16"/>
                </a:cxn>
                <a:cxn ang="0">
                  <a:pos x="0" y="16"/>
                </a:cxn>
                <a:cxn ang="0">
                  <a:pos x="0" y="22"/>
                </a:cxn>
                <a:cxn ang="0">
                  <a:pos x="4" y="28"/>
                </a:cxn>
                <a:cxn ang="0">
                  <a:pos x="8" y="30"/>
                </a:cxn>
                <a:cxn ang="0">
                  <a:pos x="16" y="32"/>
                </a:cxn>
                <a:cxn ang="0">
                  <a:pos x="132" y="32"/>
                </a:cxn>
                <a:cxn ang="0">
                  <a:pos x="132" y="32"/>
                </a:cxn>
                <a:cxn ang="0">
                  <a:pos x="138" y="30"/>
                </a:cxn>
                <a:cxn ang="0">
                  <a:pos x="142" y="28"/>
                </a:cxn>
                <a:cxn ang="0">
                  <a:pos x="146" y="22"/>
                </a:cxn>
                <a:cxn ang="0">
                  <a:pos x="148" y="16"/>
                </a:cxn>
                <a:cxn ang="0">
                  <a:pos x="148" y="16"/>
                </a:cxn>
                <a:cxn ang="0">
                  <a:pos x="146" y="10"/>
                </a:cxn>
                <a:cxn ang="0">
                  <a:pos x="142" y="4"/>
                </a:cxn>
                <a:cxn ang="0">
                  <a:pos x="138" y="2"/>
                </a:cxn>
                <a:cxn ang="0">
                  <a:pos x="132" y="0"/>
                </a:cxn>
                <a:cxn ang="0">
                  <a:pos x="132" y="0"/>
                </a:cxn>
              </a:cxnLst>
              <a:rect l="0" t="0" r="r" b="b"/>
              <a:pathLst>
                <a:path w="148" h="32">
                  <a:moveTo>
                    <a:pt x="132" y="0"/>
                  </a:moveTo>
                  <a:lnTo>
                    <a:pt x="16" y="0"/>
                  </a:lnTo>
                  <a:lnTo>
                    <a:pt x="16" y="0"/>
                  </a:lnTo>
                  <a:lnTo>
                    <a:pt x="8" y="2"/>
                  </a:lnTo>
                  <a:lnTo>
                    <a:pt x="4" y="4"/>
                  </a:lnTo>
                  <a:lnTo>
                    <a:pt x="0" y="10"/>
                  </a:lnTo>
                  <a:lnTo>
                    <a:pt x="0" y="16"/>
                  </a:lnTo>
                  <a:lnTo>
                    <a:pt x="0" y="16"/>
                  </a:lnTo>
                  <a:lnTo>
                    <a:pt x="0" y="22"/>
                  </a:lnTo>
                  <a:lnTo>
                    <a:pt x="4" y="28"/>
                  </a:lnTo>
                  <a:lnTo>
                    <a:pt x="8" y="30"/>
                  </a:lnTo>
                  <a:lnTo>
                    <a:pt x="16" y="32"/>
                  </a:lnTo>
                  <a:lnTo>
                    <a:pt x="132" y="32"/>
                  </a:lnTo>
                  <a:lnTo>
                    <a:pt x="132" y="32"/>
                  </a:lnTo>
                  <a:lnTo>
                    <a:pt x="138" y="30"/>
                  </a:lnTo>
                  <a:lnTo>
                    <a:pt x="142" y="28"/>
                  </a:lnTo>
                  <a:lnTo>
                    <a:pt x="146" y="22"/>
                  </a:lnTo>
                  <a:lnTo>
                    <a:pt x="148" y="16"/>
                  </a:lnTo>
                  <a:lnTo>
                    <a:pt x="148" y="16"/>
                  </a:lnTo>
                  <a:lnTo>
                    <a:pt x="146" y="10"/>
                  </a:lnTo>
                  <a:lnTo>
                    <a:pt x="142" y="4"/>
                  </a:lnTo>
                  <a:lnTo>
                    <a:pt x="138" y="2"/>
                  </a:lnTo>
                  <a:lnTo>
                    <a:pt x="132" y="0"/>
                  </a:lnTo>
                  <a:lnTo>
                    <a:pt x="132"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1" name="Freeform 49"/>
            <p:cNvSpPr>
              <a:spLocks noEditPoints="1"/>
            </p:cNvSpPr>
            <p:nvPr/>
          </p:nvSpPr>
          <p:spPr bwMode="auto">
            <a:xfrm>
              <a:off x="1714500" y="1143000"/>
              <a:ext cx="476250" cy="581025"/>
            </a:xfrm>
            <a:custGeom>
              <a:avLst/>
              <a:gdLst/>
              <a:ahLst/>
              <a:cxnLst>
                <a:cxn ang="0">
                  <a:pos x="150" y="0"/>
                </a:cxn>
                <a:cxn ang="0">
                  <a:pos x="142" y="0"/>
                </a:cxn>
                <a:cxn ang="0">
                  <a:pos x="100" y="10"/>
                </a:cxn>
                <a:cxn ang="0">
                  <a:pos x="62" y="28"/>
                </a:cxn>
                <a:cxn ang="0">
                  <a:pos x="32" y="58"/>
                </a:cxn>
                <a:cxn ang="0">
                  <a:pos x="12" y="94"/>
                </a:cxn>
                <a:cxn ang="0">
                  <a:pos x="2" y="136"/>
                </a:cxn>
                <a:cxn ang="0">
                  <a:pos x="2" y="166"/>
                </a:cxn>
                <a:cxn ang="0">
                  <a:pos x="16" y="214"/>
                </a:cxn>
                <a:cxn ang="0">
                  <a:pos x="56" y="266"/>
                </a:cxn>
                <a:cxn ang="0">
                  <a:pos x="72" y="290"/>
                </a:cxn>
                <a:cxn ang="0">
                  <a:pos x="78" y="322"/>
                </a:cxn>
                <a:cxn ang="0">
                  <a:pos x="78" y="340"/>
                </a:cxn>
                <a:cxn ang="0">
                  <a:pos x="96" y="364"/>
                </a:cxn>
                <a:cxn ang="0">
                  <a:pos x="150" y="366"/>
                </a:cxn>
                <a:cxn ang="0">
                  <a:pos x="192" y="366"/>
                </a:cxn>
                <a:cxn ang="0">
                  <a:pos x="214" y="356"/>
                </a:cxn>
                <a:cxn ang="0">
                  <a:pos x="224" y="334"/>
                </a:cxn>
                <a:cxn ang="0">
                  <a:pos x="224" y="304"/>
                </a:cxn>
                <a:cxn ang="0">
                  <a:pos x="236" y="276"/>
                </a:cxn>
                <a:cxn ang="0">
                  <a:pos x="266" y="242"/>
                </a:cxn>
                <a:cxn ang="0">
                  <a:pos x="290" y="198"/>
                </a:cxn>
                <a:cxn ang="0">
                  <a:pos x="300" y="150"/>
                </a:cxn>
                <a:cxn ang="0">
                  <a:pos x="298" y="122"/>
                </a:cxn>
                <a:cxn ang="0">
                  <a:pos x="284" y="82"/>
                </a:cxn>
                <a:cxn ang="0">
                  <a:pos x="260" y="48"/>
                </a:cxn>
                <a:cxn ang="0">
                  <a:pos x="226" y="22"/>
                </a:cxn>
                <a:cxn ang="0">
                  <a:pos x="188" y="6"/>
                </a:cxn>
                <a:cxn ang="0">
                  <a:pos x="158" y="0"/>
                </a:cxn>
                <a:cxn ang="0">
                  <a:pos x="244" y="156"/>
                </a:cxn>
                <a:cxn ang="0">
                  <a:pos x="234" y="146"/>
                </a:cxn>
                <a:cxn ang="0">
                  <a:pos x="232" y="126"/>
                </a:cxn>
                <a:cxn ang="0">
                  <a:pos x="214" y="92"/>
                </a:cxn>
                <a:cxn ang="0">
                  <a:pos x="182" y="72"/>
                </a:cxn>
                <a:cxn ang="0">
                  <a:pos x="160" y="68"/>
                </a:cxn>
                <a:cxn ang="0">
                  <a:pos x="150" y="50"/>
                </a:cxn>
                <a:cxn ang="0">
                  <a:pos x="156" y="38"/>
                </a:cxn>
                <a:cxn ang="0">
                  <a:pos x="170" y="32"/>
                </a:cxn>
                <a:cxn ang="0">
                  <a:pos x="226" y="52"/>
                </a:cxn>
                <a:cxn ang="0">
                  <a:pos x="262" y="98"/>
                </a:cxn>
                <a:cxn ang="0">
                  <a:pos x="270" y="138"/>
                </a:cxn>
                <a:cxn ang="0">
                  <a:pos x="266" y="152"/>
                </a:cxn>
                <a:cxn ang="0">
                  <a:pos x="252" y="158"/>
                </a:cxn>
              </a:cxnLst>
              <a:rect l="0" t="0" r="r" b="b"/>
              <a:pathLst>
                <a:path w="300" h="366">
                  <a:moveTo>
                    <a:pt x="158" y="0"/>
                  </a:moveTo>
                  <a:lnTo>
                    <a:pt x="158" y="0"/>
                  </a:lnTo>
                  <a:lnTo>
                    <a:pt x="150" y="0"/>
                  </a:lnTo>
                  <a:lnTo>
                    <a:pt x="150" y="0"/>
                  </a:lnTo>
                  <a:lnTo>
                    <a:pt x="142" y="0"/>
                  </a:lnTo>
                  <a:lnTo>
                    <a:pt x="142" y="0"/>
                  </a:lnTo>
                  <a:lnTo>
                    <a:pt x="128" y="2"/>
                  </a:lnTo>
                  <a:lnTo>
                    <a:pt x="114" y="6"/>
                  </a:lnTo>
                  <a:lnTo>
                    <a:pt x="100" y="10"/>
                  </a:lnTo>
                  <a:lnTo>
                    <a:pt x="88" y="14"/>
                  </a:lnTo>
                  <a:lnTo>
                    <a:pt x="74" y="22"/>
                  </a:lnTo>
                  <a:lnTo>
                    <a:pt x="62" y="28"/>
                  </a:lnTo>
                  <a:lnTo>
                    <a:pt x="52" y="38"/>
                  </a:lnTo>
                  <a:lnTo>
                    <a:pt x="42" y="48"/>
                  </a:lnTo>
                  <a:lnTo>
                    <a:pt x="32" y="58"/>
                  </a:lnTo>
                  <a:lnTo>
                    <a:pt x="24" y="68"/>
                  </a:lnTo>
                  <a:lnTo>
                    <a:pt x="18" y="82"/>
                  </a:lnTo>
                  <a:lnTo>
                    <a:pt x="12" y="94"/>
                  </a:lnTo>
                  <a:lnTo>
                    <a:pt x="6" y="108"/>
                  </a:lnTo>
                  <a:lnTo>
                    <a:pt x="4" y="122"/>
                  </a:lnTo>
                  <a:lnTo>
                    <a:pt x="2" y="136"/>
                  </a:lnTo>
                  <a:lnTo>
                    <a:pt x="0" y="150"/>
                  </a:lnTo>
                  <a:lnTo>
                    <a:pt x="0" y="150"/>
                  </a:lnTo>
                  <a:lnTo>
                    <a:pt x="2" y="166"/>
                  </a:lnTo>
                  <a:lnTo>
                    <a:pt x="4" y="182"/>
                  </a:lnTo>
                  <a:lnTo>
                    <a:pt x="10" y="198"/>
                  </a:lnTo>
                  <a:lnTo>
                    <a:pt x="16" y="214"/>
                  </a:lnTo>
                  <a:lnTo>
                    <a:pt x="26" y="228"/>
                  </a:lnTo>
                  <a:lnTo>
                    <a:pt x="34" y="242"/>
                  </a:lnTo>
                  <a:lnTo>
                    <a:pt x="56" y="266"/>
                  </a:lnTo>
                  <a:lnTo>
                    <a:pt x="56" y="266"/>
                  </a:lnTo>
                  <a:lnTo>
                    <a:pt x="66" y="276"/>
                  </a:lnTo>
                  <a:lnTo>
                    <a:pt x="72" y="290"/>
                  </a:lnTo>
                  <a:lnTo>
                    <a:pt x="72" y="290"/>
                  </a:lnTo>
                  <a:lnTo>
                    <a:pt x="76" y="304"/>
                  </a:lnTo>
                  <a:lnTo>
                    <a:pt x="78" y="322"/>
                  </a:lnTo>
                  <a:lnTo>
                    <a:pt x="78" y="334"/>
                  </a:lnTo>
                  <a:lnTo>
                    <a:pt x="78" y="334"/>
                  </a:lnTo>
                  <a:lnTo>
                    <a:pt x="78" y="340"/>
                  </a:lnTo>
                  <a:lnTo>
                    <a:pt x="80" y="346"/>
                  </a:lnTo>
                  <a:lnTo>
                    <a:pt x="86" y="356"/>
                  </a:lnTo>
                  <a:lnTo>
                    <a:pt x="96" y="364"/>
                  </a:lnTo>
                  <a:lnTo>
                    <a:pt x="102" y="366"/>
                  </a:lnTo>
                  <a:lnTo>
                    <a:pt x="110" y="366"/>
                  </a:lnTo>
                  <a:lnTo>
                    <a:pt x="150" y="366"/>
                  </a:lnTo>
                  <a:lnTo>
                    <a:pt x="150" y="366"/>
                  </a:lnTo>
                  <a:lnTo>
                    <a:pt x="192" y="366"/>
                  </a:lnTo>
                  <a:lnTo>
                    <a:pt x="192" y="366"/>
                  </a:lnTo>
                  <a:lnTo>
                    <a:pt x="198" y="366"/>
                  </a:lnTo>
                  <a:lnTo>
                    <a:pt x="204" y="364"/>
                  </a:lnTo>
                  <a:lnTo>
                    <a:pt x="214" y="356"/>
                  </a:lnTo>
                  <a:lnTo>
                    <a:pt x="220" y="346"/>
                  </a:lnTo>
                  <a:lnTo>
                    <a:pt x="222" y="340"/>
                  </a:lnTo>
                  <a:lnTo>
                    <a:pt x="224" y="334"/>
                  </a:lnTo>
                  <a:lnTo>
                    <a:pt x="224" y="322"/>
                  </a:lnTo>
                  <a:lnTo>
                    <a:pt x="224" y="322"/>
                  </a:lnTo>
                  <a:lnTo>
                    <a:pt x="224" y="304"/>
                  </a:lnTo>
                  <a:lnTo>
                    <a:pt x="228" y="290"/>
                  </a:lnTo>
                  <a:lnTo>
                    <a:pt x="228" y="290"/>
                  </a:lnTo>
                  <a:lnTo>
                    <a:pt x="236" y="276"/>
                  </a:lnTo>
                  <a:lnTo>
                    <a:pt x="244" y="266"/>
                  </a:lnTo>
                  <a:lnTo>
                    <a:pt x="244" y="266"/>
                  </a:lnTo>
                  <a:lnTo>
                    <a:pt x="266" y="242"/>
                  </a:lnTo>
                  <a:lnTo>
                    <a:pt x="276" y="228"/>
                  </a:lnTo>
                  <a:lnTo>
                    <a:pt x="284" y="214"/>
                  </a:lnTo>
                  <a:lnTo>
                    <a:pt x="290" y="198"/>
                  </a:lnTo>
                  <a:lnTo>
                    <a:pt x="296" y="182"/>
                  </a:lnTo>
                  <a:lnTo>
                    <a:pt x="298" y="166"/>
                  </a:lnTo>
                  <a:lnTo>
                    <a:pt x="300" y="150"/>
                  </a:lnTo>
                  <a:lnTo>
                    <a:pt x="300" y="150"/>
                  </a:lnTo>
                  <a:lnTo>
                    <a:pt x="300" y="136"/>
                  </a:lnTo>
                  <a:lnTo>
                    <a:pt x="298" y="122"/>
                  </a:lnTo>
                  <a:lnTo>
                    <a:pt x="294" y="108"/>
                  </a:lnTo>
                  <a:lnTo>
                    <a:pt x="290" y="94"/>
                  </a:lnTo>
                  <a:lnTo>
                    <a:pt x="284" y="82"/>
                  </a:lnTo>
                  <a:lnTo>
                    <a:pt x="276" y="70"/>
                  </a:lnTo>
                  <a:lnTo>
                    <a:pt x="268" y="58"/>
                  </a:lnTo>
                  <a:lnTo>
                    <a:pt x="260" y="48"/>
                  </a:lnTo>
                  <a:lnTo>
                    <a:pt x="250" y="38"/>
                  </a:lnTo>
                  <a:lnTo>
                    <a:pt x="238" y="30"/>
                  </a:lnTo>
                  <a:lnTo>
                    <a:pt x="226" y="22"/>
                  </a:lnTo>
                  <a:lnTo>
                    <a:pt x="214" y="14"/>
                  </a:lnTo>
                  <a:lnTo>
                    <a:pt x="202" y="10"/>
                  </a:lnTo>
                  <a:lnTo>
                    <a:pt x="188" y="6"/>
                  </a:lnTo>
                  <a:lnTo>
                    <a:pt x="174" y="2"/>
                  </a:lnTo>
                  <a:lnTo>
                    <a:pt x="158" y="0"/>
                  </a:lnTo>
                  <a:lnTo>
                    <a:pt x="158" y="0"/>
                  </a:lnTo>
                  <a:close/>
                  <a:moveTo>
                    <a:pt x="252" y="158"/>
                  </a:moveTo>
                  <a:lnTo>
                    <a:pt x="252" y="158"/>
                  </a:lnTo>
                  <a:lnTo>
                    <a:pt x="244" y="156"/>
                  </a:lnTo>
                  <a:lnTo>
                    <a:pt x="238" y="152"/>
                  </a:lnTo>
                  <a:lnTo>
                    <a:pt x="238" y="152"/>
                  </a:lnTo>
                  <a:lnTo>
                    <a:pt x="234" y="146"/>
                  </a:lnTo>
                  <a:lnTo>
                    <a:pt x="232" y="138"/>
                  </a:lnTo>
                  <a:lnTo>
                    <a:pt x="232" y="138"/>
                  </a:lnTo>
                  <a:lnTo>
                    <a:pt x="232" y="126"/>
                  </a:lnTo>
                  <a:lnTo>
                    <a:pt x="228" y="112"/>
                  </a:lnTo>
                  <a:lnTo>
                    <a:pt x="222" y="102"/>
                  </a:lnTo>
                  <a:lnTo>
                    <a:pt x="214" y="92"/>
                  </a:lnTo>
                  <a:lnTo>
                    <a:pt x="204" y="84"/>
                  </a:lnTo>
                  <a:lnTo>
                    <a:pt x="194" y="76"/>
                  </a:lnTo>
                  <a:lnTo>
                    <a:pt x="182" y="72"/>
                  </a:lnTo>
                  <a:lnTo>
                    <a:pt x="168" y="70"/>
                  </a:lnTo>
                  <a:lnTo>
                    <a:pt x="168" y="70"/>
                  </a:lnTo>
                  <a:lnTo>
                    <a:pt x="160" y="68"/>
                  </a:lnTo>
                  <a:lnTo>
                    <a:pt x="154" y="64"/>
                  </a:lnTo>
                  <a:lnTo>
                    <a:pt x="150" y="58"/>
                  </a:lnTo>
                  <a:lnTo>
                    <a:pt x="150" y="50"/>
                  </a:lnTo>
                  <a:lnTo>
                    <a:pt x="150" y="50"/>
                  </a:lnTo>
                  <a:lnTo>
                    <a:pt x="152" y="42"/>
                  </a:lnTo>
                  <a:lnTo>
                    <a:pt x="156" y="38"/>
                  </a:lnTo>
                  <a:lnTo>
                    <a:pt x="162" y="34"/>
                  </a:lnTo>
                  <a:lnTo>
                    <a:pt x="170" y="32"/>
                  </a:lnTo>
                  <a:lnTo>
                    <a:pt x="170" y="32"/>
                  </a:lnTo>
                  <a:lnTo>
                    <a:pt x="190" y="36"/>
                  </a:lnTo>
                  <a:lnTo>
                    <a:pt x="210" y="42"/>
                  </a:lnTo>
                  <a:lnTo>
                    <a:pt x="226" y="52"/>
                  </a:lnTo>
                  <a:lnTo>
                    <a:pt x="242" y="66"/>
                  </a:lnTo>
                  <a:lnTo>
                    <a:pt x="254" y="80"/>
                  </a:lnTo>
                  <a:lnTo>
                    <a:pt x="262" y="98"/>
                  </a:lnTo>
                  <a:lnTo>
                    <a:pt x="268" y="118"/>
                  </a:lnTo>
                  <a:lnTo>
                    <a:pt x="270" y="138"/>
                  </a:lnTo>
                  <a:lnTo>
                    <a:pt x="270" y="138"/>
                  </a:lnTo>
                  <a:lnTo>
                    <a:pt x="270" y="146"/>
                  </a:lnTo>
                  <a:lnTo>
                    <a:pt x="266" y="152"/>
                  </a:lnTo>
                  <a:lnTo>
                    <a:pt x="266" y="152"/>
                  </a:lnTo>
                  <a:lnTo>
                    <a:pt x="260" y="156"/>
                  </a:lnTo>
                  <a:lnTo>
                    <a:pt x="252" y="158"/>
                  </a:lnTo>
                  <a:lnTo>
                    <a:pt x="252" y="1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2" name="Rectangle 50"/>
            <p:cNvSpPr>
              <a:spLocks noChangeArrowheads="1"/>
            </p:cNvSpPr>
            <p:nvPr/>
          </p:nvSpPr>
          <p:spPr bwMode="auto">
            <a:xfrm>
              <a:off x="1838325" y="1609725"/>
              <a:ext cx="234950" cy="1143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3" name="Rectangle 51"/>
            <p:cNvSpPr>
              <a:spLocks noChangeArrowheads="1"/>
            </p:cNvSpPr>
            <p:nvPr/>
          </p:nvSpPr>
          <p:spPr bwMode="auto">
            <a:xfrm>
              <a:off x="1838325" y="1765300"/>
              <a:ext cx="234950" cy="5080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4" name="Freeform 52"/>
            <p:cNvSpPr>
              <a:spLocks/>
            </p:cNvSpPr>
            <p:nvPr/>
          </p:nvSpPr>
          <p:spPr bwMode="auto">
            <a:xfrm>
              <a:off x="1927225" y="911225"/>
              <a:ext cx="53975" cy="180975"/>
            </a:xfrm>
            <a:custGeom>
              <a:avLst/>
              <a:gdLst/>
              <a:ahLst/>
              <a:cxnLst>
                <a:cxn ang="0">
                  <a:pos x="34" y="112"/>
                </a:cxn>
                <a:cxn ang="0">
                  <a:pos x="4" y="114"/>
                </a:cxn>
                <a:cxn ang="0">
                  <a:pos x="0" y="0"/>
                </a:cxn>
                <a:cxn ang="0">
                  <a:pos x="28" y="0"/>
                </a:cxn>
                <a:cxn ang="0">
                  <a:pos x="34" y="112"/>
                </a:cxn>
              </a:cxnLst>
              <a:rect l="0" t="0" r="r" b="b"/>
              <a:pathLst>
                <a:path w="34" h="114">
                  <a:moveTo>
                    <a:pt x="34" y="112"/>
                  </a:moveTo>
                  <a:lnTo>
                    <a:pt x="4" y="114"/>
                  </a:lnTo>
                  <a:lnTo>
                    <a:pt x="0" y="0"/>
                  </a:lnTo>
                  <a:lnTo>
                    <a:pt x="28" y="0"/>
                  </a:lnTo>
                  <a:lnTo>
                    <a:pt x="34"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5" name="Freeform 53"/>
            <p:cNvSpPr>
              <a:spLocks/>
            </p:cNvSpPr>
            <p:nvPr/>
          </p:nvSpPr>
          <p:spPr bwMode="auto">
            <a:xfrm>
              <a:off x="1698625" y="962025"/>
              <a:ext cx="130175" cy="177800"/>
            </a:xfrm>
            <a:custGeom>
              <a:avLst/>
              <a:gdLst/>
              <a:ahLst/>
              <a:cxnLst>
                <a:cxn ang="0">
                  <a:pos x="58" y="112"/>
                </a:cxn>
                <a:cxn ang="0">
                  <a:pos x="0" y="14"/>
                </a:cxn>
                <a:cxn ang="0">
                  <a:pos x="26" y="0"/>
                </a:cxn>
                <a:cxn ang="0">
                  <a:pos x="82" y="98"/>
                </a:cxn>
                <a:cxn ang="0">
                  <a:pos x="58" y="112"/>
                </a:cxn>
              </a:cxnLst>
              <a:rect l="0" t="0" r="r" b="b"/>
              <a:pathLst>
                <a:path w="82" h="112">
                  <a:moveTo>
                    <a:pt x="58" y="112"/>
                  </a:moveTo>
                  <a:lnTo>
                    <a:pt x="0" y="14"/>
                  </a:lnTo>
                  <a:lnTo>
                    <a:pt x="26" y="0"/>
                  </a:lnTo>
                  <a:lnTo>
                    <a:pt x="82" y="98"/>
                  </a:lnTo>
                  <a:lnTo>
                    <a:pt x="58"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6" name="Freeform 54"/>
            <p:cNvSpPr>
              <a:spLocks/>
            </p:cNvSpPr>
            <p:nvPr/>
          </p:nvSpPr>
          <p:spPr bwMode="auto">
            <a:xfrm>
              <a:off x="1536700" y="1123950"/>
              <a:ext cx="180975" cy="130175"/>
            </a:xfrm>
            <a:custGeom>
              <a:avLst/>
              <a:gdLst/>
              <a:ahLst/>
              <a:cxnLst>
                <a:cxn ang="0">
                  <a:pos x="14" y="0"/>
                </a:cxn>
                <a:cxn ang="0">
                  <a:pos x="114" y="58"/>
                </a:cxn>
                <a:cxn ang="0">
                  <a:pos x="98" y="82"/>
                </a:cxn>
                <a:cxn ang="0">
                  <a:pos x="0" y="26"/>
                </a:cxn>
                <a:cxn ang="0">
                  <a:pos x="14" y="0"/>
                </a:cxn>
              </a:cxnLst>
              <a:rect l="0" t="0" r="r" b="b"/>
              <a:pathLst>
                <a:path w="114" h="82">
                  <a:moveTo>
                    <a:pt x="14" y="0"/>
                  </a:moveTo>
                  <a:lnTo>
                    <a:pt x="114" y="58"/>
                  </a:lnTo>
                  <a:lnTo>
                    <a:pt x="98" y="82"/>
                  </a:lnTo>
                  <a:lnTo>
                    <a:pt x="0" y="26"/>
                  </a:lnTo>
                  <a:lnTo>
                    <a:pt x="14"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7" name="Freeform 55"/>
            <p:cNvSpPr>
              <a:spLocks/>
            </p:cNvSpPr>
            <p:nvPr/>
          </p:nvSpPr>
          <p:spPr bwMode="auto">
            <a:xfrm>
              <a:off x="2190750" y="1123950"/>
              <a:ext cx="177800" cy="130175"/>
            </a:xfrm>
            <a:custGeom>
              <a:avLst/>
              <a:gdLst/>
              <a:ahLst/>
              <a:cxnLst>
                <a:cxn ang="0">
                  <a:pos x="98" y="0"/>
                </a:cxn>
                <a:cxn ang="0">
                  <a:pos x="0" y="58"/>
                </a:cxn>
                <a:cxn ang="0">
                  <a:pos x="14" y="82"/>
                </a:cxn>
                <a:cxn ang="0">
                  <a:pos x="112" y="26"/>
                </a:cxn>
                <a:cxn ang="0">
                  <a:pos x="98" y="0"/>
                </a:cxn>
              </a:cxnLst>
              <a:rect l="0" t="0" r="r" b="b"/>
              <a:pathLst>
                <a:path w="112" h="82">
                  <a:moveTo>
                    <a:pt x="98" y="0"/>
                  </a:moveTo>
                  <a:lnTo>
                    <a:pt x="0" y="58"/>
                  </a:lnTo>
                  <a:lnTo>
                    <a:pt x="14" y="82"/>
                  </a:lnTo>
                  <a:lnTo>
                    <a:pt x="112" y="26"/>
                  </a:lnTo>
                  <a:lnTo>
                    <a:pt x="98"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sp>
          <p:nvSpPr>
            <p:cNvPr id="28" name="Freeform 56"/>
            <p:cNvSpPr>
              <a:spLocks/>
            </p:cNvSpPr>
            <p:nvPr/>
          </p:nvSpPr>
          <p:spPr bwMode="auto">
            <a:xfrm>
              <a:off x="2076450" y="962025"/>
              <a:ext cx="130175" cy="177800"/>
            </a:xfrm>
            <a:custGeom>
              <a:avLst/>
              <a:gdLst/>
              <a:ahLst/>
              <a:cxnLst>
                <a:cxn ang="0">
                  <a:pos x="26" y="112"/>
                </a:cxn>
                <a:cxn ang="0">
                  <a:pos x="0" y="98"/>
                </a:cxn>
                <a:cxn ang="0">
                  <a:pos x="58" y="0"/>
                </a:cxn>
                <a:cxn ang="0">
                  <a:pos x="82" y="14"/>
                </a:cxn>
                <a:cxn ang="0">
                  <a:pos x="26" y="112"/>
                </a:cxn>
              </a:cxnLst>
              <a:rect l="0" t="0" r="r" b="b"/>
              <a:pathLst>
                <a:path w="82" h="112">
                  <a:moveTo>
                    <a:pt x="26" y="112"/>
                  </a:moveTo>
                  <a:lnTo>
                    <a:pt x="0" y="98"/>
                  </a:lnTo>
                  <a:lnTo>
                    <a:pt x="58" y="0"/>
                  </a:lnTo>
                  <a:lnTo>
                    <a:pt x="82" y="14"/>
                  </a:lnTo>
                  <a:lnTo>
                    <a:pt x="26" y="11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u="sng"/>
            </a:p>
          </p:txBody>
        </p:sp>
      </p:grpSp>
      <p:sp>
        <p:nvSpPr>
          <p:cNvPr id="33" name="矩形 32">
            <a:extLst>
              <a:ext uri="{FF2B5EF4-FFF2-40B4-BE49-F238E27FC236}">
                <a16:creationId xmlns:a16="http://schemas.microsoft.com/office/drawing/2014/main" id="{4A40B655-997E-4EE5-8DE4-1A1806EF372C}"/>
              </a:ext>
            </a:extLst>
          </p:cNvPr>
          <p:cNvSpPr/>
          <p:nvPr/>
        </p:nvSpPr>
        <p:spPr>
          <a:xfrm>
            <a:off x="865368" y="3379393"/>
            <a:ext cx="10258351" cy="1477328"/>
          </a:xfrm>
          <a:prstGeom prst="rect">
            <a:avLst/>
          </a:prstGeom>
        </p:spPr>
        <p:txBody>
          <a:bodyPr wrap="square">
            <a:spAutoFit/>
          </a:bodyPr>
          <a:lstStyle/>
          <a:p>
            <a:r>
              <a:rPr lang="en-US" altLang="zh-CN" dirty="0"/>
              <a:t>UML</a:t>
            </a:r>
            <a:r>
              <a:rPr lang="zh-CN" altLang="en-US" dirty="0"/>
              <a:t>融合了</a:t>
            </a:r>
            <a:r>
              <a:rPr lang="en-US" altLang="zh-CN" dirty="0" err="1"/>
              <a:t>Booch</a:t>
            </a:r>
            <a:r>
              <a:rPr lang="zh-CN" altLang="en-US" dirty="0"/>
              <a:t>、</a:t>
            </a:r>
            <a:r>
              <a:rPr lang="en-US" altLang="zh-CN" dirty="0"/>
              <a:t>OMT</a:t>
            </a:r>
            <a:r>
              <a:rPr lang="zh-CN" altLang="en-US" dirty="0"/>
              <a:t>和</a:t>
            </a:r>
            <a:r>
              <a:rPr lang="en-US" altLang="zh-CN" dirty="0"/>
              <a:t>OOSE</a:t>
            </a:r>
            <a:r>
              <a:rPr lang="zh-CN" altLang="en-US" dirty="0"/>
              <a:t>方法中的基本概念，而且这些基本概念与其他面向对象技术中的基本概念大多相同，因而，</a:t>
            </a:r>
            <a:r>
              <a:rPr lang="en-US" altLang="zh-CN" dirty="0"/>
              <a:t>UML</a:t>
            </a:r>
            <a:r>
              <a:rPr lang="zh-CN" altLang="en-US" dirty="0"/>
              <a:t>必然成为这些方法以及其他方法的使用者乐于采用的一种简单一致的建模语言；</a:t>
            </a:r>
          </a:p>
          <a:p>
            <a:r>
              <a:rPr lang="en-US" altLang="zh-CN" dirty="0"/>
              <a:t>UML</a:t>
            </a:r>
            <a:r>
              <a:rPr lang="zh-CN" altLang="en-US" dirty="0"/>
              <a:t>不仅仅是上述方法的简单汇合，而是在这些方法的基础上广泛征求意见，集众家之长，几经修改而完成的，</a:t>
            </a:r>
            <a:r>
              <a:rPr lang="en-US" altLang="zh-CN" dirty="0"/>
              <a:t>UML</a:t>
            </a:r>
            <a:r>
              <a:rPr lang="zh-CN" altLang="en-US" dirty="0"/>
              <a:t>扩展了现有方法的应用范围；</a:t>
            </a:r>
          </a:p>
        </p:txBody>
      </p:sp>
    </p:spTree>
    <p:extLst>
      <p:ext uri="{BB962C8B-B14F-4D97-AF65-F5344CB8AC3E}">
        <p14:creationId xmlns:p14="http://schemas.microsoft.com/office/powerpoint/2010/main" val="11311329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377</TotalTime>
  <Words>2165</Words>
  <Application>Microsoft Office PowerPoint</Application>
  <PresentationFormat>宽屏</PresentationFormat>
  <Paragraphs>147</Paragraphs>
  <Slides>24</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等线</vt:lpstr>
      <vt:lpstr>等线 Light</vt:lpstr>
      <vt:lpstr>黑体</vt:lpstr>
      <vt:lpstr>华康俪金黑W8(P)</vt:lpstr>
      <vt:lpstr>楷体_GB2312</vt:lpstr>
      <vt:lpstr>宋体</vt:lpstr>
      <vt:lpstr>微软雅黑</vt:lpstr>
      <vt:lpstr>Arial</vt:lpstr>
      <vt:lpstr>Calibri</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a6317775@qq.com</cp:lastModifiedBy>
  <cp:revision>18</cp:revision>
  <dcterms:created xsi:type="dcterms:W3CDTF">2016-06-13T13:38:40Z</dcterms:created>
  <dcterms:modified xsi:type="dcterms:W3CDTF">2018-10-14T13:44:14Z</dcterms:modified>
</cp:coreProperties>
</file>

<file path=docProps/thumbnail.jpeg>
</file>